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67"/>
  </p:notesMasterIdLst>
  <p:sldIdLst>
    <p:sldId id="257" r:id="rId2"/>
    <p:sldId id="258" r:id="rId3"/>
    <p:sldId id="358" r:id="rId4"/>
    <p:sldId id="338" r:id="rId5"/>
    <p:sldId id="339" r:id="rId6"/>
    <p:sldId id="385" r:id="rId7"/>
    <p:sldId id="386" r:id="rId8"/>
    <p:sldId id="387" r:id="rId9"/>
    <p:sldId id="389" r:id="rId10"/>
    <p:sldId id="345" r:id="rId11"/>
    <p:sldId id="391" r:id="rId12"/>
    <p:sldId id="395" r:id="rId13"/>
    <p:sldId id="396" r:id="rId14"/>
    <p:sldId id="397" r:id="rId15"/>
    <p:sldId id="379" r:id="rId16"/>
    <p:sldId id="348" r:id="rId17"/>
    <p:sldId id="349" r:id="rId18"/>
    <p:sldId id="350" r:id="rId19"/>
    <p:sldId id="351" r:id="rId20"/>
    <p:sldId id="352" r:id="rId21"/>
    <p:sldId id="392" r:id="rId22"/>
    <p:sldId id="353" r:id="rId23"/>
    <p:sldId id="293" r:id="rId24"/>
    <p:sldId id="325" r:id="rId25"/>
    <p:sldId id="364" r:id="rId26"/>
    <p:sldId id="366" r:id="rId27"/>
    <p:sldId id="374" r:id="rId28"/>
    <p:sldId id="297" r:id="rId29"/>
    <p:sldId id="369" r:id="rId30"/>
    <p:sldId id="367" r:id="rId31"/>
    <p:sldId id="368" r:id="rId32"/>
    <p:sldId id="372" r:id="rId33"/>
    <p:sldId id="370" r:id="rId34"/>
    <p:sldId id="373" r:id="rId35"/>
    <p:sldId id="371" r:id="rId36"/>
    <p:sldId id="415" r:id="rId37"/>
    <p:sldId id="318" r:id="rId38"/>
    <p:sldId id="294" r:id="rId39"/>
    <p:sldId id="333" r:id="rId40"/>
    <p:sldId id="412" r:id="rId41"/>
    <p:sldId id="337" r:id="rId42"/>
    <p:sldId id="313" r:id="rId43"/>
    <p:sldId id="399" r:id="rId44"/>
    <p:sldId id="416" r:id="rId45"/>
    <p:sldId id="400" r:id="rId46"/>
    <p:sldId id="401" r:id="rId47"/>
    <p:sldId id="402" r:id="rId48"/>
    <p:sldId id="393" r:id="rId49"/>
    <p:sldId id="394" r:id="rId50"/>
    <p:sldId id="413" r:id="rId51"/>
    <p:sldId id="403" r:id="rId52"/>
    <p:sldId id="405" r:id="rId53"/>
    <p:sldId id="377" r:id="rId54"/>
    <p:sldId id="314" r:id="rId55"/>
    <p:sldId id="404" r:id="rId56"/>
    <p:sldId id="406" r:id="rId57"/>
    <p:sldId id="315" r:id="rId58"/>
    <p:sldId id="407" r:id="rId59"/>
    <p:sldId id="408" r:id="rId60"/>
    <p:sldId id="317" r:id="rId61"/>
    <p:sldId id="409" r:id="rId62"/>
    <p:sldId id="417" r:id="rId63"/>
    <p:sldId id="418" r:id="rId64"/>
    <p:sldId id="410" r:id="rId65"/>
    <p:sldId id="419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4DD3C4"/>
    <a:srgbClr val="6D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5811"/>
  </p:normalViewPr>
  <p:slideViewPr>
    <p:cSldViewPr snapToGrid="0" snapToObjects="1">
      <p:cViewPr>
        <p:scale>
          <a:sx n="172" d="100"/>
          <a:sy n="172" d="100"/>
        </p:scale>
        <p:origin x="24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repos/" TargetMode="External"/><Relationship Id="rId4" Type="http://schemas.openxmlformats.org/officeDocument/2006/relationships/hyperlink" Target="https://docs.docker.com/docker-hub/builds/" TargetMode="External"/><Relationship Id="rId5" Type="http://schemas.openxmlformats.org/officeDocument/2006/relationships/hyperlink" Target="https://docs.docker.com/docker-hub/webhooks/" TargetMode="External"/><Relationship Id="rId6" Type="http://schemas.openxmlformats.org/officeDocument/2006/relationships/hyperlink" Target="https://docs.docker.com/docker-hub/org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repos/" TargetMode="External"/><Relationship Id="rId4" Type="http://schemas.openxmlformats.org/officeDocument/2006/relationships/hyperlink" Target="https://docs.docker.com/docker-hub/builds/" TargetMode="External"/><Relationship Id="rId5" Type="http://schemas.openxmlformats.org/officeDocument/2006/relationships/hyperlink" Target="https://docs.docker.com/docker-hub/webhooks/" TargetMode="External"/><Relationship Id="rId6" Type="http://schemas.openxmlformats.org/officeDocument/2006/relationships/hyperlink" Target="https://docs.docker.com/docker-hub/org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 smtClean="0"/>
              <a:t>Docker</a:t>
            </a:r>
            <a:r>
              <a:rPr lang="zh-TW" altLang="en-US" dirty="0" smtClean="0"/>
              <a:t> 特色：</a:t>
            </a:r>
            <a:endParaRPr lang="en-US" altLang="zh-TW" dirty="0" smtClean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zh-TW" altLang="en-US" dirty="0" smtClean="0"/>
              <a:t>不可變：將作業系統、函式庫版本、應用程式</a:t>
            </a:r>
            <a:r>
              <a:rPr lang="mr-IN" altLang="zh-TW" dirty="0" smtClean="0"/>
              <a:t>…</a:t>
            </a:r>
            <a:r>
              <a:rPr lang="zh-TW" altLang="en-US" dirty="0" smtClean="0"/>
              <a:t> 等都包裝在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內，確保每次建置的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都擁有同樣的行為。</a:t>
            </a:r>
            <a:endParaRPr lang="en-US" altLang="zh-TW" dirty="0" smtClean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zh-TW" altLang="en-US" dirty="0" smtClean="0"/>
              <a:t>輕量：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不需要消耗太多記憶體，只需要使用主程序所需的用量，在多加上數十</a:t>
            </a:r>
            <a:r>
              <a:rPr lang="en-US" altLang="zh-TW" dirty="0" smtClean="0"/>
              <a:t>MB</a:t>
            </a:r>
            <a:r>
              <a:rPr lang="zh-TW" altLang="en-US" dirty="0" smtClean="0"/>
              <a:t>記憶體就足夠。</a:t>
            </a:r>
            <a:endParaRPr lang="en-US" altLang="zh-TW" dirty="0" smtClean="0"/>
          </a:p>
          <a:p>
            <a:pPr marL="342900" lvl="0" indent="-342900">
              <a:spcBef>
                <a:spcPts val="0"/>
              </a:spcBef>
              <a:buAutoNum type="arabicPeriod"/>
            </a:pPr>
            <a:r>
              <a:rPr lang="zh-TW" altLang="en-US" dirty="0" smtClean="0"/>
              <a:t>快速：啟動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就如同平時啟動一般程序一樣快，僅需耗費幾秒鐘的時間。</a:t>
            </a: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78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645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313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033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81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148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304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11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16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15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Image Repositories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Find and pull images from community and official libraries, and manage, push to, and pull from private image libraries to which you have access.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Automated Builds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Automatically create new images when you make changes to a source code repository.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Webhooks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 feature of Automated Builds, </a:t>
            </a:r>
            <a:r>
              <a:rPr lang="en-US" sz="18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Webhooks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let you trigger actions after a successful push to a repository.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Organizations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Create work groups to manage access to image repositories.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541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Image Repositories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Find and pull images from community and official libraries, and manage, push to, and pull from private image libraries to which you have access.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Automated Builds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Automatically create new images when you make changes to a source code repository.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Webhooks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 feature of Automated Builds, </a:t>
            </a:r>
            <a:r>
              <a:rPr lang="en-US" sz="18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Webhooks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let you trigger actions after a successful push to a repository.</a:t>
            </a:r>
          </a:p>
          <a:p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Organizations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Create work groups to manage access to image repositories.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77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00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728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719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98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058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306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185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77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953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792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399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73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484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26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783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99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063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401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53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69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384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670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68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2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35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944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417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778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20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20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4106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677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2551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3055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96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1268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11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039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042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04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15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Rails </a:t>
            </a:r>
            <a:r>
              <a:rPr lang="mr-IN" dirty="0" smtClean="0"/>
              <a:t>–</a:t>
            </a:r>
            <a:r>
              <a:rPr lang="en-US" dirty="0" smtClean="0"/>
              <a:t> web framework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database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Nginx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reverse proxy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Sidekiq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background processing framework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storage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Elastic </a:t>
            </a:r>
            <a:r>
              <a:rPr lang="mr-IN" dirty="0" smtClean="0"/>
              <a:t>–</a:t>
            </a:r>
            <a:r>
              <a:rPr lang="en-US" dirty="0" smtClean="0"/>
              <a:t>  </a:t>
            </a:r>
            <a:r>
              <a:rPr lang="en-US" dirty="0" err="1" smtClean="0"/>
              <a:t>db</a:t>
            </a:r>
            <a:r>
              <a:rPr lang="en-US" dirty="0" smtClean="0"/>
              <a:t> search engine</a:t>
            </a:r>
            <a:br>
              <a:rPr lang="en-US" dirty="0" smtClean="0"/>
            </a:br>
            <a:r>
              <a:rPr lang="en-US" dirty="0" smtClean="0"/>
              <a:t>Bootstrap </a:t>
            </a:r>
            <a:r>
              <a:rPr lang="mr-IN" dirty="0" smtClean="0"/>
              <a:t>–</a:t>
            </a:r>
            <a:r>
              <a:rPr lang="en-US" dirty="0" smtClean="0"/>
              <a:t>front-end framework</a:t>
            </a:r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393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5178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1849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831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8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0096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86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93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21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66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4565250" y="5062925"/>
            <a:ext cx="2284501" cy="80700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6849750" y="5062925"/>
            <a:ext cx="1148998" cy="80700"/>
          </a:xfrm>
          <a:prstGeom prst="rect">
            <a:avLst/>
          </a:prstGeom>
          <a:solidFill>
            <a:srgbClr val="8DC41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7998749" y="5062925"/>
            <a:ext cx="1148998" cy="80700"/>
          </a:xfrm>
          <a:prstGeom prst="rect">
            <a:avLst/>
          </a:prstGeom>
          <a:solidFill>
            <a:srgbClr val="39C0ED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-3750" y="5062925"/>
            <a:ext cx="4569002" cy="80700"/>
          </a:xfrm>
          <a:prstGeom prst="rect">
            <a:avLst/>
          </a:prstGeom>
          <a:solidFill>
            <a:srgbClr val="E63427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105128" y="4833176"/>
            <a:ext cx="1199901" cy="16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1330311" y="4860353"/>
            <a:ext cx="1090387" cy="1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-6425" y="4738798"/>
            <a:ext cx="9144001" cy="40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9724" y="1746674"/>
            <a:ext cx="6694200" cy="14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Font typeface="Trebuchet MS"/>
              <a:buNone/>
              <a:defRPr sz="4200" b="0" i="0" u="none" strike="noStrike" cap="none">
                <a:solidFill>
                  <a:srgbClr val="E6342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9724" y="3203599"/>
            <a:ext cx="66942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4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4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4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4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4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17424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oadmap Q4Q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90650" y="1090899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Oct.</a:t>
            </a:r>
          </a:p>
        </p:txBody>
      </p:sp>
      <p:sp>
        <p:nvSpPr>
          <p:cNvPr id="108" name="Shape 108"/>
          <p:cNvSpPr/>
          <p:nvPr/>
        </p:nvSpPr>
        <p:spPr>
          <a:xfrm>
            <a:off x="190650" y="423055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Mar.</a:t>
            </a:r>
          </a:p>
        </p:txBody>
      </p:sp>
      <p:sp>
        <p:nvSpPr>
          <p:cNvPr id="109" name="Shape 109"/>
          <p:cNvSpPr/>
          <p:nvPr/>
        </p:nvSpPr>
        <p:spPr>
          <a:xfrm>
            <a:off x="190650" y="171882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Nov.</a:t>
            </a:r>
          </a:p>
        </p:txBody>
      </p:sp>
      <p:sp>
        <p:nvSpPr>
          <p:cNvPr id="110" name="Shape 110"/>
          <p:cNvSpPr/>
          <p:nvPr/>
        </p:nvSpPr>
        <p:spPr>
          <a:xfrm>
            <a:off x="190650" y="2974690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Jan.</a:t>
            </a:r>
          </a:p>
        </p:txBody>
      </p:sp>
      <p:sp>
        <p:nvSpPr>
          <p:cNvPr id="111" name="Shape 111"/>
          <p:cNvSpPr/>
          <p:nvPr/>
        </p:nvSpPr>
        <p:spPr>
          <a:xfrm>
            <a:off x="190650" y="360262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Feb.</a:t>
            </a:r>
          </a:p>
        </p:txBody>
      </p:sp>
      <p:sp>
        <p:nvSpPr>
          <p:cNvPr id="112" name="Shape 112"/>
          <p:cNvSpPr/>
          <p:nvPr/>
        </p:nvSpPr>
        <p:spPr>
          <a:xfrm>
            <a:off x="190650" y="234675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Dec.</a:t>
            </a:r>
          </a:p>
        </p:txBody>
      </p:sp>
      <p:cxnSp>
        <p:nvCxnSpPr>
          <p:cNvPr id="113" name="Shape 113"/>
          <p:cNvCxnSpPr/>
          <p:nvPr/>
        </p:nvCxnSpPr>
        <p:spPr>
          <a:xfrm flipH="1">
            <a:off x="908524" y="1122699"/>
            <a:ext cx="0" cy="3674702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1" cy="572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1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84343" y="4700817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1300" y="1200150"/>
            <a:ext cx="8681400" cy="357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節標題投影片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206250" y="1735750"/>
            <a:ext cx="6390000" cy="115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Font typeface="Trebuchet MS"/>
              <a:buNone/>
              <a:defRPr sz="3000" b="0" i="0" u="none" strike="noStrike" cap="none">
                <a:solidFill>
                  <a:srgbClr val="E6342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cxnSp>
        <p:nvCxnSpPr>
          <p:cNvPr id="34" name="Shape 34"/>
          <p:cNvCxnSpPr/>
          <p:nvPr/>
        </p:nvCxnSpPr>
        <p:spPr>
          <a:xfrm>
            <a:off x="1186530" y="2871850"/>
            <a:ext cx="7964818" cy="0"/>
          </a:xfrm>
          <a:prstGeom prst="straightConnector1">
            <a:avLst/>
          </a:prstGeom>
          <a:noFill/>
          <a:ln w="28575" cap="flat" cmpd="sng">
            <a:solidFill>
              <a:srgbClr val="E63427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206250" y="3068650"/>
            <a:ext cx="63900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18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18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18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18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18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章標題投影片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206250" y="2840050"/>
            <a:ext cx="63900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0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0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0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0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Georgia"/>
              <a:buNone/>
              <a:defRPr sz="2000" b="0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206250" y="1501154"/>
            <a:ext cx="6390000" cy="115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Font typeface="Trebuchet MS"/>
              <a:buNone/>
              <a:defRPr sz="3600" b="0" i="0" u="none" strike="noStrike" cap="none">
                <a:solidFill>
                  <a:srgbClr val="E6342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231300" y="1200174"/>
            <a:ext cx="4185298" cy="357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727396" y="1200150"/>
            <a:ext cx="4185298" cy="357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15400" y="4190753"/>
            <a:ext cx="87132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oadmap Q2Q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90650" y="1090899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Apr.</a:t>
            </a:r>
          </a:p>
        </p:txBody>
      </p:sp>
      <p:sp>
        <p:nvSpPr>
          <p:cNvPr id="88" name="Shape 88"/>
          <p:cNvSpPr/>
          <p:nvPr/>
        </p:nvSpPr>
        <p:spPr>
          <a:xfrm>
            <a:off x="190650" y="171882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May</a:t>
            </a:r>
          </a:p>
        </p:txBody>
      </p:sp>
      <p:sp>
        <p:nvSpPr>
          <p:cNvPr id="89" name="Shape 89"/>
          <p:cNvSpPr/>
          <p:nvPr/>
        </p:nvSpPr>
        <p:spPr>
          <a:xfrm>
            <a:off x="190650" y="423055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Sept.</a:t>
            </a:r>
          </a:p>
        </p:txBody>
      </p:sp>
      <p:sp>
        <p:nvSpPr>
          <p:cNvPr id="90" name="Shape 90"/>
          <p:cNvSpPr/>
          <p:nvPr/>
        </p:nvSpPr>
        <p:spPr>
          <a:xfrm>
            <a:off x="190650" y="2974690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Jul.</a:t>
            </a:r>
          </a:p>
        </p:txBody>
      </p:sp>
      <p:sp>
        <p:nvSpPr>
          <p:cNvPr id="91" name="Shape 91"/>
          <p:cNvSpPr/>
          <p:nvPr/>
        </p:nvSpPr>
        <p:spPr>
          <a:xfrm>
            <a:off x="190650" y="360262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Aug.</a:t>
            </a:r>
          </a:p>
        </p:txBody>
      </p:sp>
      <p:sp>
        <p:nvSpPr>
          <p:cNvPr id="92" name="Shape 92"/>
          <p:cNvSpPr/>
          <p:nvPr/>
        </p:nvSpPr>
        <p:spPr>
          <a:xfrm>
            <a:off x="190650" y="234675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Jun.</a:t>
            </a:r>
          </a:p>
        </p:txBody>
      </p:sp>
      <p:cxnSp>
        <p:nvCxnSpPr>
          <p:cNvPr id="93" name="Shape 93"/>
          <p:cNvCxnSpPr/>
          <p:nvPr/>
        </p:nvCxnSpPr>
        <p:spPr>
          <a:xfrm flipH="1">
            <a:off x="908524" y="1122699"/>
            <a:ext cx="0" cy="3674702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oadmap Q3Q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90650" y="1090899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Jul.</a:t>
            </a:r>
          </a:p>
        </p:txBody>
      </p:sp>
      <p:sp>
        <p:nvSpPr>
          <p:cNvPr id="98" name="Shape 98"/>
          <p:cNvSpPr/>
          <p:nvPr/>
        </p:nvSpPr>
        <p:spPr>
          <a:xfrm>
            <a:off x="190650" y="423055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Dec.</a:t>
            </a:r>
          </a:p>
        </p:txBody>
      </p:sp>
      <p:sp>
        <p:nvSpPr>
          <p:cNvPr id="99" name="Shape 99"/>
          <p:cNvSpPr/>
          <p:nvPr/>
        </p:nvSpPr>
        <p:spPr>
          <a:xfrm>
            <a:off x="190650" y="171882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Aug.</a:t>
            </a:r>
          </a:p>
        </p:txBody>
      </p:sp>
      <p:sp>
        <p:nvSpPr>
          <p:cNvPr id="100" name="Shape 100"/>
          <p:cNvSpPr/>
          <p:nvPr/>
        </p:nvSpPr>
        <p:spPr>
          <a:xfrm>
            <a:off x="190650" y="2346758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Sept.</a:t>
            </a:r>
          </a:p>
        </p:txBody>
      </p:sp>
      <p:sp>
        <p:nvSpPr>
          <p:cNvPr id="101" name="Shape 101"/>
          <p:cNvSpPr/>
          <p:nvPr/>
        </p:nvSpPr>
        <p:spPr>
          <a:xfrm>
            <a:off x="190650" y="2974690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Oct.</a:t>
            </a:r>
          </a:p>
        </p:txBody>
      </p:sp>
      <p:sp>
        <p:nvSpPr>
          <p:cNvPr id="102" name="Shape 102"/>
          <p:cNvSpPr/>
          <p:nvPr/>
        </p:nvSpPr>
        <p:spPr>
          <a:xfrm>
            <a:off x="190650" y="3602621"/>
            <a:ext cx="629400" cy="36065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Georgia"/>
              <a:buNone/>
            </a:pPr>
            <a:r>
              <a:rPr lang="en-US" sz="1200" b="1" i="1" u="none" strike="noStrike" cap="non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Nov.</a:t>
            </a:r>
          </a:p>
        </p:txBody>
      </p:sp>
      <p:cxnSp>
        <p:nvCxnSpPr>
          <p:cNvPr id="103" name="Shape 103"/>
          <p:cNvCxnSpPr/>
          <p:nvPr/>
        </p:nvCxnSpPr>
        <p:spPr>
          <a:xfrm flipH="1">
            <a:off x="908524" y="1122699"/>
            <a:ext cx="0" cy="3674702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4565250" y="5062925"/>
            <a:ext cx="2284501" cy="80700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6849750" y="5062925"/>
            <a:ext cx="1148998" cy="80700"/>
          </a:xfrm>
          <a:prstGeom prst="rect">
            <a:avLst/>
          </a:prstGeom>
          <a:solidFill>
            <a:srgbClr val="8DC41F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/>
          <p:nvPr/>
        </p:nvSpPr>
        <p:spPr>
          <a:xfrm>
            <a:off x="7998749" y="5062925"/>
            <a:ext cx="1148998" cy="80700"/>
          </a:xfrm>
          <a:prstGeom prst="rect">
            <a:avLst/>
          </a:prstGeom>
          <a:solidFill>
            <a:srgbClr val="39C0ED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/>
          <p:nvPr/>
        </p:nvSpPr>
        <p:spPr>
          <a:xfrm>
            <a:off x="-3750" y="5062925"/>
            <a:ext cx="4569002" cy="80700"/>
          </a:xfrm>
          <a:prstGeom prst="rect">
            <a:avLst/>
          </a:prstGeom>
          <a:solidFill>
            <a:srgbClr val="E63427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128" y="4833176"/>
            <a:ext cx="1199901" cy="16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30311" y="4860353"/>
            <a:ext cx="1090387" cy="1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31300" y="1200150"/>
            <a:ext cx="8681400" cy="357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399474" y="470858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8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www.docker.com/survey-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7" Type="http://schemas.openxmlformats.org/officeDocument/2006/relationships/image" Target="../media/image55.tiff"/><Relationship Id="rId8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76.png"/><Relationship Id="rId6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inwinstack/docker_getstartedlab.git" TargetMode="External"/><Relationship Id="rId4" Type="http://schemas.openxmlformats.org/officeDocument/2006/relationships/hyperlink" Target="https://hackmd.io/s/B1Oz17_7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1.tiff"/><Relationship Id="rId6" Type="http://schemas.openxmlformats.org/officeDocument/2006/relationships/image" Target="../media/image15.tif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ctrTitle" idx="4294967295"/>
          </p:nvPr>
        </p:nvSpPr>
        <p:spPr>
          <a:xfrm>
            <a:off x="483268" y="1136435"/>
            <a:ext cx="7206916" cy="158270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Helvetica Neue"/>
              <a:buNone/>
            </a:pPr>
            <a:r>
              <a:rPr lang="en-US" altLang="zh-TW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</a:rPr>
              <a:t>Intro to Docker</a:t>
            </a:r>
            <a:endParaRPr lang="en-US" strike="sngStrike" dirty="0">
              <a:solidFill>
                <a:srgbClr val="535353"/>
              </a:solidFill>
              <a:latin typeface="BiauKai" charset="-120"/>
              <a:ea typeface="BiauKai" charset="-120"/>
              <a:cs typeface="BiauKai" charset="-120"/>
            </a:endParaRPr>
          </a:p>
        </p:txBody>
      </p:sp>
      <p:sp>
        <p:nvSpPr>
          <p:cNvPr id="10" name="Shape 356"/>
          <p:cNvSpPr txBox="1">
            <a:spLocks/>
          </p:cNvSpPr>
          <p:nvPr/>
        </p:nvSpPr>
        <p:spPr>
          <a:xfrm>
            <a:off x="485323" y="2941172"/>
            <a:ext cx="7206916" cy="1446677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algn="ctr">
              <a:buClr>
                <a:srgbClr val="535353"/>
              </a:buClr>
              <a:buSzPct val="25000"/>
              <a:buFont typeface="Helvetica Neue"/>
              <a:buNone/>
            </a:pPr>
            <a:r>
              <a:rPr lang="en-US" altLang="zh-TW" sz="2400" b="0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</a:rPr>
              <a:t>Alfie</a:t>
            </a:r>
            <a:r>
              <a:rPr lang="zh-TW" altLang="en-US" sz="2400" b="0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2400" b="0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</a:rPr>
              <a:t>Chen</a:t>
            </a:r>
          </a:p>
          <a:p>
            <a:pPr algn="ctr">
              <a:buClr>
                <a:srgbClr val="535353"/>
              </a:buClr>
              <a:buSzPct val="25000"/>
              <a:buFont typeface="Helvetica Neue"/>
              <a:buNone/>
            </a:pPr>
            <a:r>
              <a:rPr lang="en-US" altLang="zh-TW" sz="2000" b="0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</a:rPr>
              <a:t>2018/01/09</a:t>
            </a:r>
            <a:endParaRPr lang="en-US" altLang="zh-TW" sz="2000" b="0" dirty="0" smtClean="0">
              <a:solidFill>
                <a:srgbClr val="535353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algn="ctr">
              <a:buClr>
                <a:srgbClr val="535353"/>
              </a:buClr>
              <a:buSzPct val="25000"/>
              <a:buFont typeface="Helvetica Neue"/>
              <a:buNone/>
            </a:pPr>
            <a:endParaRPr lang="en-US" sz="2000" b="0" dirty="0">
              <a:solidFill>
                <a:srgbClr val="535353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algn="ctr">
              <a:buClr>
                <a:srgbClr val="535353"/>
              </a:buClr>
              <a:buSzPct val="25000"/>
              <a:buFont typeface="Helvetica Neue"/>
              <a:buNone/>
            </a:pPr>
            <a:r>
              <a:rPr lang="en-US" sz="1100" b="0" u="sng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100" b="0" u="sng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lfie.c@inwinstack.com</a:t>
            </a:r>
            <a:endParaRPr lang="en-US" sz="2400" b="0" u="sng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5" y="2633790"/>
            <a:ext cx="1794644" cy="15106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368" r="7327"/>
          <a:stretch/>
        </p:blipFill>
        <p:spPr>
          <a:xfrm>
            <a:off x="6268925" y="2039561"/>
            <a:ext cx="1794614" cy="1803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0126" y="-731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Containers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3073"/>
            <a:ext cx="4067585" cy="3646800"/>
          </a:xfrm>
          <a:prstGeom prst="rect">
            <a:avLst/>
          </a:prstGeom>
        </p:spPr>
      </p:pic>
      <p:sp>
        <p:nvSpPr>
          <p:cNvPr id="6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43407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Light-weighted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Isolated Apps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Version Control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Fast Delivery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Portability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365" y="1063073"/>
            <a:ext cx="4076700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0" y="1063073"/>
            <a:ext cx="2667000" cy="3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30" y="1063073"/>
            <a:ext cx="2667000" cy="35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0" y="1063073"/>
            <a:ext cx="2667000" cy="3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825" y="1063073"/>
            <a:ext cx="4076700" cy="3556000"/>
          </a:xfrm>
          <a:prstGeom prst="rect">
            <a:avLst/>
          </a:prstGeom>
        </p:spPr>
      </p:pic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Containers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3652630" y="1460639"/>
            <a:ext cx="1659835" cy="1590675"/>
          </a:xfrm>
          <a:prstGeom prst="stripedRightArrow">
            <a:avLst>
              <a:gd name="adj1" fmla="val 32857"/>
              <a:gd name="adj2" fmla="val 4313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3985591" y="1868557"/>
            <a:ext cx="421369" cy="487017"/>
          </a:xfrm>
          <a:prstGeom prst="foldedCorner">
            <a:avLst>
              <a:gd name="adj" fmla="val 496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008" y="1214506"/>
            <a:ext cx="897559" cy="897559"/>
          </a:xfrm>
          <a:prstGeom prst="rect">
            <a:avLst/>
          </a:prstGeom>
        </p:spPr>
      </p:pic>
      <p:sp>
        <p:nvSpPr>
          <p:cNvPr id="15" name="Cube 14"/>
          <p:cNvSpPr/>
          <p:nvPr/>
        </p:nvSpPr>
        <p:spPr>
          <a:xfrm>
            <a:off x="3870251" y="1754372"/>
            <a:ext cx="648586" cy="601202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37" y="1214506"/>
            <a:ext cx="677092" cy="800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1173" y="662765"/>
            <a:ext cx="677092" cy="8006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Containers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Local Development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72100" y="2689066"/>
            <a:ext cx="3540600" cy="1963145"/>
            <a:chOff x="2154432" y="1582387"/>
            <a:chExt cx="5194739" cy="1963145"/>
          </a:xfrm>
        </p:grpSpPr>
        <p:sp>
          <p:nvSpPr>
            <p:cNvPr id="10" name="Rectangle 9"/>
            <p:cNvSpPr/>
            <p:nvPr/>
          </p:nvSpPr>
          <p:spPr>
            <a:xfrm>
              <a:off x="2154432" y="1582387"/>
              <a:ext cx="5194739" cy="196314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40231" y="3176004"/>
              <a:ext cx="4816370" cy="284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Physical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Server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40231" y="1776310"/>
              <a:ext cx="4816370" cy="896616"/>
            </a:xfrm>
            <a:prstGeom prst="roundRect">
              <a:avLst>
                <a:gd name="adj" fmla="val 77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endParaRPr lang="en-US" b="1" dirty="0">
                <a:solidFill>
                  <a:sysClr val="windowText" lastClr="00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340231" y="2757490"/>
              <a:ext cx="4816370" cy="333950"/>
            </a:xfrm>
            <a:prstGeom prst="roundRect">
              <a:avLst>
                <a:gd name="adj" fmla="val 187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Engine</a:t>
              </a:r>
              <a:endParaRPr lang="en-US" altLang="zh-TW" sz="105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(Docker)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1723"/>
          <a:stretch/>
        </p:blipFill>
        <p:spPr>
          <a:xfrm>
            <a:off x="8037481" y="3805783"/>
            <a:ext cx="682649" cy="392336"/>
          </a:xfrm>
          <a:prstGeom prst="rect">
            <a:avLst/>
          </a:prstGeom>
        </p:spPr>
      </p:pic>
      <p:sp>
        <p:nvSpPr>
          <p:cNvPr id="26" name="Striped Right Arrow 25"/>
          <p:cNvSpPr/>
          <p:nvPr/>
        </p:nvSpPr>
        <p:spPr>
          <a:xfrm>
            <a:off x="3646331" y="2640582"/>
            <a:ext cx="1659835" cy="1590675"/>
          </a:xfrm>
          <a:prstGeom prst="stripedRightArrow">
            <a:avLst>
              <a:gd name="adj1" fmla="val 32857"/>
              <a:gd name="adj2" fmla="val 4313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3863952" y="2934315"/>
            <a:ext cx="648586" cy="601202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0" y="1063073"/>
            <a:ext cx="2667000" cy="3556000"/>
          </a:xfrm>
          <a:prstGeom prst="rect">
            <a:avLst/>
          </a:prstGeom>
        </p:spPr>
      </p:pic>
      <p:sp>
        <p:nvSpPr>
          <p:cNvPr id="30" name="Cube 29"/>
          <p:cNvSpPr/>
          <p:nvPr/>
        </p:nvSpPr>
        <p:spPr>
          <a:xfrm>
            <a:off x="6954362" y="3062755"/>
            <a:ext cx="371460" cy="344322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Containers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Simplified Testing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17961" y="2689066"/>
            <a:ext cx="5194739" cy="1963145"/>
            <a:chOff x="3717961" y="2689066"/>
            <a:chExt cx="5194739" cy="1963145"/>
          </a:xfrm>
        </p:grpSpPr>
        <p:sp>
          <p:nvSpPr>
            <p:cNvPr id="10" name="Rectangle 9"/>
            <p:cNvSpPr/>
            <p:nvPr/>
          </p:nvSpPr>
          <p:spPr>
            <a:xfrm>
              <a:off x="3717961" y="2689066"/>
              <a:ext cx="5194739" cy="196314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3760" y="4282683"/>
              <a:ext cx="4816370" cy="284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Physical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Server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03760" y="3864169"/>
              <a:ext cx="4816370" cy="333950"/>
            </a:xfrm>
            <a:prstGeom prst="roundRect">
              <a:avLst>
                <a:gd name="adj" fmla="val 187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Engine</a:t>
              </a:r>
              <a:endParaRPr lang="en-US" altLang="zh-TW" sz="105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(Docker)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31723"/>
            <a:stretch/>
          </p:blipFill>
          <p:spPr>
            <a:xfrm>
              <a:off x="8037481" y="3805783"/>
              <a:ext cx="682649" cy="392336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3903760" y="2882989"/>
              <a:ext cx="2333238" cy="896616"/>
              <a:chOff x="3903760" y="2882989"/>
              <a:chExt cx="2333238" cy="896616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903760" y="2882989"/>
                <a:ext cx="2333238" cy="896616"/>
              </a:xfrm>
              <a:prstGeom prst="roundRect">
                <a:avLst>
                  <a:gd name="adj" fmla="val 777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TW" sz="12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altLang="zh-TW" sz="18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2.5</a:t>
                </a:r>
                <a:endParaRPr lang="en-US" altLang="zh-TW" sz="12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algn="ctr"/>
                <a:r>
                  <a:rPr lang="en-US" altLang="zh-TW" sz="12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Container</a:t>
                </a:r>
                <a:endParaRPr lang="en-US" sz="1200" b="1" dirty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9935" y="3030093"/>
                <a:ext cx="730444" cy="493050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386892" y="2882989"/>
              <a:ext cx="2333238" cy="896616"/>
              <a:chOff x="3903760" y="2882989"/>
              <a:chExt cx="2333238" cy="896616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3903760" y="2882989"/>
                <a:ext cx="2333238" cy="896616"/>
              </a:xfrm>
              <a:prstGeom prst="roundRect">
                <a:avLst>
                  <a:gd name="adj" fmla="val 777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TW" sz="12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altLang="zh-TW" sz="18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2.7</a:t>
                </a:r>
                <a:endParaRPr lang="en-US" altLang="zh-TW" sz="12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algn="ctr"/>
                <a:r>
                  <a:rPr lang="en-US" altLang="zh-TW" sz="1200" b="1" dirty="0" smtClean="0">
                    <a:solidFill>
                      <a:sysClr val="windowText" lastClr="0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Container</a:t>
                </a:r>
                <a:endParaRPr lang="en-US" sz="1200" b="1" dirty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9935" y="3030093"/>
                <a:ext cx="730444" cy="493050"/>
              </a:xfrm>
              <a:prstGeom prst="rect">
                <a:avLst/>
              </a:prstGeom>
            </p:spPr>
          </p:pic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30" y="1063073"/>
            <a:ext cx="2667000" cy="3556000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36" idx="3"/>
            <a:endCxn id="19" idx="0"/>
          </p:cNvCxnSpPr>
          <p:nvPr/>
        </p:nvCxnSpPr>
        <p:spPr>
          <a:xfrm>
            <a:off x="4406960" y="2112066"/>
            <a:ext cx="663419" cy="77092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6" idx="3"/>
            <a:endCxn id="31" idx="0"/>
          </p:cNvCxnSpPr>
          <p:nvPr/>
        </p:nvCxnSpPr>
        <p:spPr>
          <a:xfrm>
            <a:off x="4406960" y="2112066"/>
            <a:ext cx="3146551" cy="77092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</p:cNvCxnSpPr>
          <p:nvPr/>
        </p:nvCxnSpPr>
        <p:spPr>
          <a:xfrm flipH="1">
            <a:off x="3405987" y="2112066"/>
            <a:ext cx="10009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lded Corner 35"/>
          <p:cNvSpPr/>
          <p:nvPr/>
        </p:nvSpPr>
        <p:spPr>
          <a:xfrm>
            <a:off x="3985591" y="1868557"/>
            <a:ext cx="421369" cy="487017"/>
          </a:xfrm>
          <a:prstGeom prst="foldedCorner">
            <a:avLst>
              <a:gd name="adj" fmla="val 496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Containers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Safe Sandboxing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6604" y="2044690"/>
            <a:ext cx="2750792" cy="1963145"/>
            <a:chOff x="4408209" y="2124470"/>
            <a:chExt cx="2750792" cy="1963145"/>
          </a:xfrm>
        </p:grpSpPr>
        <p:sp>
          <p:nvSpPr>
            <p:cNvPr id="8" name="Rectangle 7"/>
            <p:cNvSpPr/>
            <p:nvPr/>
          </p:nvSpPr>
          <p:spPr>
            <a:xfrm>
              <a:off x="4408209" y="2124470"/>
              <a:ext cx="2750792" cy="196314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90411" y="3699676"/>
              <a:ext cx="2386388" cy="284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Physical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Server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0411" y="3281162"/>
              <a:ext cx="2386388" cy="333950"/>
            </a:xfrm>
            <a:prstGeom prst="roundRect">
              <a:avLst>
                <a:gd name="adj" fmla="val 187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r>
                <a:rPr lang="zh-TW" altLang="en-US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Engine</a:t>
              </a:r>
              <a:endParaRPr lang="en-US" altLang="zh-TW" sz="105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(Docker)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b="31723"/>
            <a:stretch/>
          </p:blipFill>
          <p:spPr>
            <a:xfrm>
              <a:off x="6294150" y="3222776"/>
              <a:ext cx="682649" cy="39233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4590411" y="2299982"/>
              <a:ext cx="2386388" cy="896616"/>
            </a:xfrm>
            <a:prstGeom prst="roundRect">
              <a:avLst>
                <a:gd name="adj" fmla="val 77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92000"/>
              <a:r>
                <a:rPr lang="en-US" altLang="zh-TW" sz="9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$apt-get </a:t>
              </a:r>
              <a:r>
                <a:rPr lang="en-US" altLang="zh-TW" sz="900" b="1" dirty="0" err="1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ooxx</a:t>
              </a:r>
              <a:endParaRPr lang="en-US" altLang="zh-TW" sz="900" b="1" dirty="0" smtClean="0">
                <a:solidFill>
                  <a:sysClr val="windowText" lastClr="000000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marL="792000">
                <a:spcAft>
                  <a:spcPts val="600"/>
                </a:spcAft>
              </a:pPr>
              <a:r>
                <a:rPr lang="en-US" altLang="zh-TW" sz="9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$</a:t>
              </a:r>
              <a:r>
                <a:rPr lang="en-US" altLang="zh-TW" sz="900" b="1" dirty="0" err="1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sysctl</a:t>
              </a:r>
              <a:r>
                <a:rPr lang="en-US" altLang="zh-TW" sz="9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 enable @$%^    </a:t>
              </a:r>
            </a:p>
            <a:p>
              <a:pPr algn="ctr"/>
              <a:r>
                <a:rPr lang="en-US" altLang="zh-TW" sz="12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endParaRPr lang="en-US" sz="1200" b="1" dirty="0">
                <a:solidFill>
                  <a:sysClr val="windowText" lastClr="00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21679" y="2430088"/>
              <a:ext cx="490358" cy="490358"/>
            </a:xfrm>
            <a:prstGeom prst="rect">
              <a:avLst/>
            </a:prstGeom>
          </p:spPr>
        </p:pic>
      </p:grpSp>
      <p:sp>
        <p:nvSpPr>
          <p:cNvPr id="20" name="Multiply 19"/>
          <p:cNvSpPr/>
          <p:nvPr/>
        </p:nvSpPr>
        <p:spPr>
          <a:xfrm>
            <a:off x="3979788" y="2080884"/>
            <a:ext cx="1184424" cy="11844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78806" y="2217187"/>
            <a:ext cx="2386388" cy="896616"/>
            <a:chOff x="3531206" y="2372602"/>
            <a:chExt cx="2386388" cy="896616"/>
          </a:xfrm>
        </p:grpSpPr>
        <p:sp>
          <p:nvSpPr>
            <p:cNvPr id="18" name="Rounded Rectangle 17"/>
            <p:cNvSpPr/>
            <p:nvPr/>
          </p:nvSpPr>
          <p:spPr>
            <a:xfrm>
              <a:off x="3531206" y="2372602"/>
              <a:ext cx="2386388" cy="896616"/>
            </a:xfrm>
            <a:prstGeom prst="roundRect">
              <a:avLst>
                <a:gd name="adj" fmla="val 77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92000"/>
              <a:r>
                <a:rPr lang="en-US" altLang="zh-TW" sz="900" b="1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    </a:t>
              </a:r>
              <a:endParaRPr lang="en-US" altLang="zh-TW" sz="900" b="1" dirty="0" smtClean="0">
                <a:solidFill>
                  <a:sysClr val="windowText" lastClr="000000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r>
                <a:rPr lang="en-US" altLang="zh-TW" sz="1200" b="1" dirty="0" smtClean="0">
                  <a:solidFill>
                    <a:sysClr val="windowText" lastClr="000000"/>
                  </a:solidFill>
                  <a:latin typeface="Courier New" charset="0"/>
                  <a:ea typeface="Courier New" charset="0"/>
                  <a:cs typeface="Courier New" charset="0"/>
                </a:rPr>
                <a:t>Container</a:t>
              </a:r>
              <a:endParaRPr lang="en-US" sz="1200" b="1" dirty="0">
                <a:solidFill>
                  <a:sysClr val="windowText" lastClr="00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79221" y="2462201"/>
              <a:ext cx="490358" cy="49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31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4"/>
            <a:ext cx="8681400" cy="452278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We’ve learned what it can do 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  <a:sym typeface="Helvetica Neue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b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ut... 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  <a:sym typeface="Helvetica Neue"/>
              </a:rPr>
            </a:b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What is Docker, actually?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101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provides a uniformed wrapper around a software package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Containers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Images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Dockerfile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Hub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11586" y="2118547"/>
            <a:ext cx="5403446" cy="2657040"/>
            <a:chOff x="3711586" y="2118547"/>
            <a:chExt cx="5403446" cy="2657040"/>
          </a:xfrm>
        </p:grpSpPr>
        <p:grpSp>
          <p:nvGrpSpPr>
            <p:cNvPr id="2" name="Group 1"/>
            <p:cNvGrpSpPr/>
            <p:nvPr/>
          </p:nvGrpSpPr>
          <p:grpSpPr>
            <a:xfrm>
              <a:off x="3711586" y="2118547"/>
              <a:ext cx="5403446" cy="1358761"/>
              <a:chOff x="3711586" y="2118547"/>
              <a:chExt cx="5403446" cy="135876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711586" y="2228748"/>
                <a:ext cx="2976897" cy="1138360"/>
                <a:chOff x="5409433" y="1783133"/>
                <a:chExt cx="2976897" cy="1138360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7377570" y="1783133"/>
                  <a:ext cx="1008760" cy="1138360"/>
                  <a:chOff x="7142438" y="3710193"/>
                  <a:chExt cx="1008760" cy="1138360"/>
                </a:xfrm>
              </p:grpSpPr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42438" y="3710193"/>
                    <a:ext cx="1008760" cy="100876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7312389" y="4455869"/>
                    <a:ext cx="668858" cy="3926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409433" y="1783133"/>
                  <a:ext cx="1008760" cy="1138360"/>
                  <a:chOff x="5409433" y="1783133"/>
                  <a:chExt cx="1008760" cy="1138360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5409433" y="1783133"/>
                    <a:ext cx="1008760" cy="1138360"/>
                    <a:chOff x="5949364" y="3576753"/>
                    <a:chExt cx="1008760" cy="1138360"/>
                  </a:xfrm>
                </p:grpSpPr>
                <p:sp>
                  <p:nvSpPr>
                    <p:cNvPr id="13" name="Folded Corner 12"/>
                    <p:cNvSpPr/>
                    <p:nvPr/>
                  </p:nvSpPr>
                  <p:spPr>
                    <a:xfrm flipV="1">
                      <a:off x="5949364" y="3576753"/>
                      <a:ext cx="1008760" cy="1138360"/>
                    </a:xfrm>
                    <a:prstGeom prst="foldedCorner">
                      <a:avLst>
                        <a:gd name="adj" fmla="val 35659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" name="Picture 1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111476" y="3965777"/>
                      <a:ext cx="684536" cy="684536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5571545" y="1948724"/>
                    <a:ext cx="287383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5571544" y="2037624"/>
                    <a:ext cx="287383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>
                    <a:off x="5571779" y="2126524"/>
                    <a:ext cx="287383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" name="Right Arrow 6"/>
                <p:cNvSpPr/>
                <p:nvPr/>
              </p:nvSpPr>
              <p:spPr>
                <a:xfrm>
                  <a:off x="6591300" y="2172157"/>
                  <a:ext cx="622300" cy="342268"/>
                </a:xfrm>
                <a:prstGeom prst="rightArrow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 smtClean="0">
                      <a:solidFill>
                        <a:schemeClr val="tx1"/>
                      </a:solidFill>
                    </a:rPr>
                    <a:t>build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968" y="2118547"/>
                <a:ext cx="1633064" cy="1358761"/>
              </a:xfrm>
              <a:prstGeom prst="rect">
                <a:avLst/>
              </a:prstGeom>
            </p:spPr>
          </p:pic>
          <p:sp>
            <p:nvSpPr>
              <p:cNvPr id="18" name="Right Arrow 17"/>
              <p:cNvSpPr/>
              <p:nvPr/>
            </p:nvSpPr>
            <p:spPr>
              <a:xfrm>
                <a:off x="6852453" y="2617939"/>
                <a:ext cx="622300" cy="342268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u</a:t>
                </a:r>
                <a:r>
                  <a:rPr lang="en-US" sz="900" dirty="0" smtClean="0">
                    <a:solidFill>
                      <a:schemeClr val="tx1"/>
                    </a:solidFill>
                  </a:rPr>
                  <a:t>pload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 rot="5400000">
              <a:off x="5872953" y="3630500"/>
              <a:ext cx="622300" cy="34226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smtClean="0">
                  <a:solidFill>
                    <a:schemeClr val="tx1"/>
                  </a:solidFill>
                </a:rPr>
                <a:t>run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722" y="4183347"/>
              <a:ext cx="1008762" cy="59224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101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provides a uniformed wrapper around a software package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Containers: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1. Includes the running application</a:t>
            </a:r>
          </a:p>
          <a:p>
            <a:pPr>
              <a:lnSpc>
                <a:spcPct val="115000"/>
              </a:lnSpc>
              <a:buClrTx/>
              <a:buSzPct val="100000"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2.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Contains everything needed to run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App</a:t>
            </a:r>
            <a:endParaRPr lang="en-US" sz="20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3. Isolated App platform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4. Based on one or more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100" y="3793523"/>
            <a:ext cx="1462599" cy="858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101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provides a uniformed wrapper around a software package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Images: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1. Read-only template to create containers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2. Built by </a:t>
            </a:r>
            <a:r>
              <a:rPr lang="en-US" sz="20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Dockerfile</a:t>
            </a:r>
            <a:endParaRPr lang="en-US" sz="2000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3. Stored in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Hub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03940" y="3513851"/>
            <a:ext cx="1008760" cy="1138360"/>
            <a:chOff x="7142438" y="3710193"/>
            <a:chExt cx="1008760" cy="11383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2438" y="3710193"/>
              <a:ext cx="1008760" cy="10087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2389" y="4455869"/>
              <a:ext cx="668858" cy="392684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101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provides a uniformed wrapper around a software package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Dockerfile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:</a:t>
            </a: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1.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Instructions for Docker to build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images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2.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Text document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3. Calls command line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935803" y="3513851"/>
            <a:ext cx="2976897" cy="1138360"/>
            <a:chOff x="5409433" y="1783133"/>
            <a:chExt cx="2976897" cy="1138360"/>
          </a:xfrm>
        </p:grpSpPr>
        <p:grpSp>
          <p:nvGrpSpPr>
            <p:cNvPr id="7" name="Group 6"/>
            <p:cNvGrpSpPr/>
            <p:nvPr/>
          </p:nvGrpSpPr>
          <p:grpSpPr>
            <a:xfrm>
              <a:off x="7377570" y="1783133"/>
              <a:ext cx="1008760" cy="1138360"/>
              <a:chOff x="7142438" y="3710193"/>
              <a:chExt cx="1008760" cy="113836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2438" y="3710193"/>
                <a:ext cx="1008760" cy="100876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312389" y="4455869"/>
                <a:ext cx="668858" cy="392684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409433" y="1783133"/>
              <a:ext cx="1008760" cy="1138360"/>
              <a:chOff x="5409433" y="1783133"/>
              <a:chExt cx="1008760" cy="113836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409433" y="1783133"/>
                <a:ext cx="1008760" cy="1138360"/>
                <a:chOff x="5949364" y="3576753"/>
                <a:chExt cx="1008760" cy="1138360"/>
              </a:xfrm>
            </p:grpSpPr>
            <p:sp>
              <p:nvSpPr>
                <p:cNvPr id="4" name="Folded Corner 3"/>
                <p:cNvSpPr/>
                <p:nvPr/>
              </p:nvSpPr>
              <p:spPr>
                <a:xfrm flipV="1">
                  <a:off x="5949364" y="3576753"/>
                  <a:ext cx="1008760" cy="1138360"/>
                </a:xfrm>
                <a:prstGeom prst="foldedCorner">
                  <a:avLst>
                    <a:gd name="adj" fmla="val 35659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1476" y="3965777"/>
                  <a:ext cx="684536" cy="684536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5571545" y="1948724"/>
                <a:ext cx="28738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571544" y="2037624"/>
                <a:ext cx="28738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571779" y="2126524"/>
                <a:ext cx="287383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ight Arrow 16"/>
            <p:cNvSpPr/>
            <p:nvPr/>
          </p:nvSpPr>
          <p:spPr>
            <a:xfrm>
              <a:off x="6591300" y="2172157"/>
              <a:ext cx="622300" cy="34226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build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600" b="1" i="0" u="sng" strike="noStrike" cap="none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Agenda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0" y="1219200"/>
            <a:ext cx="9144000" cy="3408947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altLang="zh-TW" sz="24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What is Docker?</a:t>
            </a:r>
          </a:p>
          <a:p>
            <a:pPr marL="300789" indent="-300789" algn="ctr">
              <a:lnSpc>
                <a:spcPct val="150000"/>
              </a:lnSpc>
              <a:buClrTx/>
              <a:buSzPct val="100000"/>
            </a:pPr>
            <a:r>
              <a:rPr lang="en-US" altLang="zh-TW" sz="24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</a:t>
            </a:r>
            <a:r>
              <a:rPr lang="en-US" altLang="zh-TW" sz="24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Commands</a:t>
            </a:r>
          </a:p>
          <a:p>
            <a:pPr marL="300789" marR="0" lvl="0" indent="-300789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altLang="zh-TW" sz="24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Quick Workshop</a:t>
            </a:r>
            <a:endParaRPr lang="en-US" altLang="zh-TW" sz="24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4" y="1449000"/>
            <a:ext cx="1794644" cy="1510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368" r="7327"/>
          <a:stretch/>
        </p:blipFill>
        <p:spPr>
          <a:xfrm>
            <a:off x="6905765" y="1449000"/>
            <a:ext cx="1794614" cy="18032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101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provides a uniformed wrapper around a software package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Hub / Docker Store</a:t>
            </a:r>
            <a:endParaRPr lang="en-US" sz="24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1.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Image Repositories</a:t>
            </a: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2.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Organizations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3. 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Automated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Builds</a:t>
            </a:r>
          </a:p>
          <a:p>
            <a:pPr>
              <a:lnSpc>
                <a:spcPct val="115000"/>
              </a:lnSpc>
              <a:buClrTx/>
              <a:buSzPct val="100000"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4.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Webhooks</a:t>
            </a:r>
            <a:endParaRPr lang="en-US" altLang="zh-TW" sz="20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15" y="3403650"/>
            <a:ext cx="1633064" cy="13587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07926" y="2953357"/>
            <a:ext cx="2762295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SzPct val="100000"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Trebuchet MS"/>
              </a:rPr>
              <a:t>(it’s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kinda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like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gitHub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815648" y="3513851"/>
            <a:ext cx="1008760" cy="1138360"/>
            <a:chOff x="7142438" y="3710193"/>
            <a:chExt cx="1008760" cy="11383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2438" y="3710193"/>
              <a:ext cx="1008760" cy="10087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2389" y="4455869"/>
              <a:ext cx="668858" cy="392684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6910823" y="3917259"/>
            <a:ext cx="622300" cy="342268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u</a:t>
            </a:r>
            <a:r>
              <a:rPr lang="en-US" sz="900" dirty="0" smtClean="0">
                <a:solidFill>
                  <a:schemeClr val="tx1"/>
                </a:solidFill>
              </a:rPr>
              <a:t>pload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lvl="0">
              <a:buSzPct val="25000"/>
            </a:pPr>
            <a:r>
              <a:rPr lang="en-US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Hub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66" y="1197529"/>
            <a:ext cx="6739467" cy="3169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Hub / Docker Store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" y="1200150"/>
            <a:ext cx="4558082" cy="3410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68" y="1200150"/>
            <a:ext cx="4557600" cy="340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1206250" y="1735750"/>
            <a:ext cx="6390000" cy="1159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SzPct val="25000"/>
              <a:buFont typeface="Helvetica Neue"/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Docker Commands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Introduction to frequently used commands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9551" b="63037"/>
          <a:stretch/>
        </p:blipFill>
        <p:spPr>
          <a:xfrm>
            <a:off x="229008" y="1572591"/>
            <a:ext cx="8681400" cy="2217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1" r="9946" b="63204"/>
          <a:stretch/>
        </p:blipFill>
        <p:spPr>
          <a:xfrm>
            <a:off x="229008" y="1572592"/>
            <a:ext cx="8682546" cy="2217357"/>
          </a:xfrm>
          <a:prstGeom prst="rect">
            <a:avLst/>
          </a:prstGeom>
        </p:spPr>
      </p:pic>
      <p:sp>
        <p:nvSpPr>
          <p:cNvPr id="8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build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OPTIONS] PATH|URL|-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Containerization 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ockerization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)</a:t>
            </a:r>
          </a:p>
        </p:txBody>
      </p:sp>
      <p:sp>
        <p:nvSpPr>
          <p:cNvPr id="10" name="Shape 367"/>
          <p:cNvSpPr txBox="1">
            <a:spLocks/>
          </p:cNvSpPr>
          <p:nvPr/>
        </p:nvSpPr>
        <p:spPr>
          <a:xfrm>
            <a:off x="229008" y="3789949"/>
            <a:ext cx="8681400" cy="99862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OPTIONS: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-t	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tag image [REPOSITORY[:TAG]]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29008" y="2264230"/>
            <a:ext cx="230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29008" y="1572591"/>
            <a:ext cx="4099152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418" y="4788568"/>
            <a:ext cx="2551611" cy="244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images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[OPTIONS]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REPOSITORY[:TAG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]]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list of images</a:t>
            </a: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229008" y="3546192"/>
            <a:ext cx="8681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OPTIONS: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4644" b="68953"/>
          <a:stretch/>
        </p:blipFill>
        <p:spPr>
          <a:xfrm>
            <a:off x="229008" y="1572592"/>
            <a:ext cx="8681400" cy="1973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46425" y="1706882"/>
            <a:ext cx="2376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418" y="4788568"/>
            <a:ext cx="2551611" cy="244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run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image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[COMMAND] [ARG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un a container from image</a:t>
            </a: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229008" y="3464310"/>
            <a:ext cx="8681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interactive mode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-t 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allocate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pty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-d 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detached mode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remove when exit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--name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assign name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-v			share volume folder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0" b="72865"/>
          <a:stretch/>
        </p:blipFill>
        <p:spPr>
          <a:xfrm>
            <a:off x="229008" y="1572592"/>
            <a:ext cx="8681400" cy="1608694"/>
          </a:xfrm>
          <a:prstGeom prst="rect">
            <a:avLst/>
          </a:prstGeom>
        </p:spPr>
      </p:pic>
      <p:sp>
        <p:nvSpPr>
          <p:cNvPr id="10" name="Shape 367"/>
          <p:cNvSpPr txBox="1">
            <a:spLocks/>
          </p:cNvSpPr>
          <p:nvPr/>
        </p:nvSpPr>
        <p:spPr>
          <a:xfrm>
            <a:off x="229008" y="3120325"/>
            <a:ext cx="8681400" cy="283023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OPTIONS: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46425" y="1706882"/>
            <a:ext cx="410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6425" y="2129247"/>
            <a:ext cx="86639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418" y="4788568"/>
            <a:ext cx="2551611" cy="244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8480" b="75619"/>
          <a:stretch/>
        </p:blipFill>
        <p:spPr>
          <a:xfrm>
            <a:off x="229008" y="1572592"/>
            <a:ext cx="8663983" cy="1442547"/>
          </a:xfrm>
          <a:prstGeom prst="rect">
            <a:avLst/>
          </a:prstGeom>
        </p:spPr>
      </p:pic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run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image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[COMMAND] [ARG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un a container from image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46425" y="1689464"/>
            <a:ext cx="4392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6425" y="2255520"/>
            <a:ext cx="80528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367"/>
          <p:cNvSpPr txBox="1">
            <a:spLocks/>
          </p:cNvSpPr>
          <p:nvPr/>
        </p:nvSpPr>
        <p:spPr>
          <a:xfrm>
            <a:off x="229008" y="3464310"/>
            <a:ext cx="8681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interactive mode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-t 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allocate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pty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-d 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detached mode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remove when exit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--name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assign name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-v			share volume folder</a:t>
            </a:r>
          </a:p>
        </p:txBody>
      </p:sp>
      <p:sp>
        <p:nvSpPr>
          <p:cNvPr id="14" name="Shape 367"/>
          <p:cNvSpPr txBox="1">
            <a:spLocks/>
          </p:cNvSpPr>
          <p:nvPr/>
        </p:nvSpPr>
        <p:spPr>
          <a:xfrm>
            <a:off x="229008" y="3120325"/>
            <a:ext cx="8681400" cy="283023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OPTIONS: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18" y="4788568"/>
            <a:ext cx="2551611" cy="244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14644" b="79666"/>
          <a:stretch/>
        </p:blipFill>
        <p:spPr>
          <a:xfrm>
            <a:off x="229007" y="1572591"/>
            <a:ext cx="8682547" cy="1292737"/>
          </a:xfrm>
          <a:prstGeom prst="rect">
            <a:avLst/>
          </a:prstGeom>
        </p:spPr>
      </p:pic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list of processes (containers)</a:t>
            </a: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230154" y="2865328"/>
            <a:ext cx="8681400" cy="181495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OPTIONS: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-a	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list ALL existing processes</a:t>
            </a:r>
          </a:p>
        </p:txBody>
      </p:sp>
      <p:sp>
        <p:nvSpPr>
          <p:cNvPr id="12" name="Shape 366"/>
          <p:cNvSpPr txBox="1">
            <a:spLocks/>
          </p:cNvSpPr>
          <p:nvPr/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50000"/>
              </a:lnSpc>
              <a:buSzPct val="25000"/>
            </a:pPr>
            <a:r>
              <a:rPr lang="en-US" smtClean="0">
                <a:latin typeface="Courier New" charset="0"/>
                <a:ea typeface="Courier New" charset="0"/>
                <a:cs typeface="Courier New" charset="0"/>
              </a:rPr>
              <a:t>docker ps </a:t>
            </a:r>
            <a:r>
              <a:rPr lang="en-US" sz="2400" smtClean="0">
                <a:latin typeface="Courier New" charset="0"/>
                <a:ea typeface="Courier New" charset="0"/>
                <a:cs typeface="Courier New" charset="0"/>
              </a:rPr>
              <a:t>[OPTIONS] </a:t>
            </a:r>
            <a:r>
              <a:rPr lang="en-US" smtClean="0">
                <a:latin typeface="Courier New" charset="0"/>
                <a:ea typeface="Courier New" charset="0"/>
                <a:cs typeface="Courier New" charset="0"/>
              </a:rPr>
              <a:t>				  </a:t>
            </a:r>
            <a:br>
              <a:rPr lang="en-US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400" u="sng" dirty="0"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6425" y="1706882"/>
            <a:ext cx="2088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418" y="4788568"/>
            <a:ext cx="2551611" cy="244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tag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SOURCE_IMG[:TAG]</a:t>
            </a:r>
            <a:b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TARGET_IMG[:TAG]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retag an image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9961" b="60273"/>
          <a:stretch/>
        </p:blipFill>
        <p:spPr>
          <a:xfrm>
            <a:off x="230154" y="1572591"/>
            <a:ext cx="7770846" cy="32136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9007" y="1724300"/>
            <a:ext cx="504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9007" y="3422470"/>
            <a:ext cx="76348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418" y="4786266"/>
            <a:ext cx="2551611" cy="247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Who uses Docker?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8" y="854789"/>
            <a:ext cx="7870004" cy="38519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54052" y="4706787"/>
            <a:ext cx="37529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Source: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https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www.docker.com/survey-2016</a:t>
            </a: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altLang="zh-TW" dirty="0" err="1" smtClean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CONTAINER [CONTAINER]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emove a container from processes</a:t>
            </a: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229008" y="3359883"/>
            <a:ext cx="8681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force remove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10" name="Shape 367"/>
          <p:cNvSpPr txBox="1">
            <a:spLocks/>
          </p:cNvSpPr>
          <p:nvPr/>
        </p:nvSpPr>
        <p:spPr>
          <a:xfrm>
            <a:off x="229008" y="2947737"/>
            <a:ext cx="8681400" cy="41214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OPTIONS: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8480" b="76805"/>
          <a:stretch/>
        </p:blipFill>
        <p:spPr>
          <a:xfrm>
            <a:off x="229008" y="1572592"/>
            <a:ext cx="8681400" cy="13751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29008" y="2699657"/>
            <a:ext cx="25577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418" y="4786266"/>
            <a:ext cx="2551611" cy="247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altLang="zh-TW" dirty="0" err="1" smtClean="0">
                <a:latin typeface="Courier New" charset="0"/>
                <a:ea typeface="Courier New" charset="0"/>
                <a:cs typeface="Courier New" charset="0"/>
              </a:rPr>
              <a:t>mi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image [IMAGE]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remove or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untag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an image</a:t>
            </a: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5943600" y="2280062"/>
            <a:ext cx="3200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force remove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10" name="Shape 367"/>
          <p:cNvSpPr txBox="1">
            <a:spLocks/>
          </p:cNvSpPr>
          <p:nvPr/>
        </p:nvSpPr>
        <p:spPr>
          <a:xfrm>
            <a:off x="5943600" y="1867915"/>
            <a:ext cx="2967954" cy="41214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OPTIONS: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39764" b="44834"/>
          <a:stretch/>
        </p:blipFill>
        <p:spPr>
          <a:xfrm>
            <a:off x="229008" y="1572591"/>
            <a:ext cx="5714592" cy="32709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29008" y="3831771"/>
            <a:ext cx="26622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login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[SERVER]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og into your Docker Hub account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763" t="10293" r="6864" b="67017"/>
          <a:stretch/>
        </p:blipFill>
        <p:spPr>
          <a:xfrm>
            <a:off x="227862" y="1572592"/>
            <a:ext cx="8682546" cy="146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NAME[:TAG]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ush an image onto Docker Hub repository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36590" b="76647"/>
          <a:stretch/>
        </p:blipFill>
        <p:spPr>
          <a:xfrm>
            <a:off x="227862" y="1572591"/>
            <a:ext cx="8683692" cy="19987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27862" y="1741714"/>
            <a:ext cx="49537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NAME[:TAG]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ush an image onto Docker Hub repository</a:t>
            </a:r>
          </a:p>
        </p:txBody>
      </p:sp>
      <p:sp>
        <p:nvSpPr>
          <p:cNvPr id="5" name="Shape 367"/>
          <p:cNvSpPr txBox="1">
            <a:spLocks/>
          </p:cNvSpPr>
          <p:nvPr/>
        </p:nvSpPr>
        <p:spPr>
          <a:xfrm>
            <a:off x="230154" y="4248400"/>
            <a:ext cx="4282013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 algn="ctr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before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6" name="Shape 367"/>
          <p:cNvSpPr txBox="1">
            <a:spLocks/>
          </p:cNvSpPr>
          <p:nvPr/>
        </p:nvSpPr>
        <p:spPr>
          <a:xfrm>
            <a:off x="4628456" y="4248399"/>
            <a:ext cx="4283099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 algn="ctr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after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4" y="1572592"/>
            <a:ext cx="4281290" cy="2675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79" y="1572592"/>
            <a:ext cx="4292041" cy="268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0154" y="334878"/>
            <a:ext cx="8681400" cy="73248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50000"/>
              </a:lnSpc>
              <a:buSzPct val="25000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pull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[OPTIONS] NAME[:TAG|@DIGEST]</a:t>
            </a:r>
            <a:endParaRPr lang="en-US" sz="24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1" name="Shape 367"/>
          <p:cNvSpPr txBox="1">
            <a:spLocks noGrp="1"/>
          </p:cNvSpPr>
          <p:nvPr>
            <p:ph type="body" idx="1"/>
          </p:nvPr>
        </p:nvSpPr>
        <p:spPr>
          <a:xfrm>
            <a:off x="230154" y="1067367"/>
            <a:ext cx="8681400" cy="50522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marR="0" lvl="0" indent="-300789" algn="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/>
              <a:buNone/>
              <a:tabLst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ull an image from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ocker Hub repository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26892" b="82773"/>
          <a:stretch/>
        </p:blipFill>
        <p:spPr>
          <a:xfrm>
            <a:off x="227862" y="1572591"/>
            <a:ext cx="8683692" cy="1278893"/>
          </a:xfrm>
          <a:prstGeom prst="rect">
            <a:avLst/>
          </a:prstGeom>
        </p:spPr>
      </p:pic>
      <p:sp>
        <p:nvSpPr>
          <p:cNvPr id="13" name="Shape 367"/>
          <p:cNvSpPr txBox="1">
            <a:spLocks/>
          </p:cNvSpPr>
          <p:nvPr/>
        </p:nvSpPr>
        <p:spPr>
          <a:xfrm>
            <a:off x="229008" y="3359883"/>
            <a:ext cx="8681400" cy="113409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--help	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show all [OPTIONS]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a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	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download all tagged images in the repository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14" name="Shape 367"/>
          <p:cNvSpPr txBox="1">
            <a:spLocks/>
          </p:cNvSpPr>
          <p:nvPr/>
        </p:nvSpPr>
        <p:spPr>
          <a:xfrm>
            <a:off x="229008" y="2947737"/>
            <a:ext cx="8681400" cy="41214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0789" indent="-300789">
              <a:lnSpc>
                <a:spcPct val="115000"/>
              </a:lnSpc>
              <a:buClrTx/>
              <a:buSzPct val="100000"/>
              <a:buFont typeface="Trebuchet MS"/>
              <a:buNone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c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ommon </a:t>
            </a:r>
            <a:r>
              <a:rPr lang="en-US" sz="18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OPTIONS: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27862" y="1715589"/>
            <a:ext cx="30378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How does it work?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757747" y="1314217"/>
            <a:ext cx="2955151" cy="3370342"/>
          </a:xfrm>
          <a:prstGeom prst="rect">
            <a:avLst/>
          </a:prstGeom>
          <a:gradFill flip="none" rotWithShape="1">
            <a:gsLst>
              <a:gs pos="0">
                <a:srgbClr val="00FDFF">
                  <a:tint val="66000"/>
                  <a:satMod val="160000"/>
                </a:srgbClr>
              </a:gs>
              <a:gs pos="50000">
                <a:srgbClr val="00FDFF">
                  <a:tint val="44500"/>
                  <a:satMod val="160000"/>
                </a:srgbClr>
              </a:gs>
              <a:gs pos="100000">
                <a:srgbClr val="00FDFF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757746" y="1126543"/>
            <a:ext cx="1035883" cy="290509"/>
          </a:xfrm>
          <a:prstGeom prst="roundRect">
            <a:avLst/>
          </a:prstGeom>
          <a:gradFill flip="none" rotWithShape="1">
            <a:gsLst>
              <a:gs pos="0">
                <a:srgbClr val="00FDFF">
                  <a:tint val="66000"/>
                  <a:satMod val="160000"/>
                </a:srgbClr>
              </a:gs>
              <a:gs pos="50000">
                <a:srgbClr val="00FDFF">
                  <a:tint val="44500"/>
                  <a:satMod val="160000"/>
                </a:srgbClr>
              </a:gs>
              <a:gs pos="100000">
                <a:srgbClr val="00FDFF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Host Machine</a:t>
            </a:r>
            <a:endParaRPr lang="en-US" sz="900" b="1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973362" y="2004626"/>
            <a:ext cx="1116410" cy="2391371"/>
            <a:chOff x="625760" y="1627362"/>
            <a:chExt cx="1880541" cy="2705543"/>
          </a:xfrm>
          <a:solidFill>
            <a:schemeClr val="bg1"/>
          </a:solidFill>
        </p:grpSpPr>
        <p:sp>
          <p:nvSpPr>
            <p:cNvPr id="90" name="Rectangle 89"/>
            <p:cNvSpPr/>
            <p:nvPr/>
          </p:nvSpPr>
          <p:spPr>
            <a:xfrm>
              <a:off x="625761" y="1733003"/>
              <a:ext cx="1880540" cy="259990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5760" y="1627362"/>
              <a:ext cx="1634793" cy="26311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smtClean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urier New" charset="0"/>
                  <a:ea typeface="Courier New" charset="0"/>
                  <a:cs typeface="Courier New" charset="0"/>
                </a:rPr>
                <a:t>Containers</a:t>
              </a:r>
              <a:endParaRPr lang="en-US" sz="900" b="1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380871" y="2004626"/>
            <a:ext cx="1116410" cy="1847983"/>
            <a:chOff x="625760" y="1627362"/>
            <a:chExt cx="1880541" cy="2090765"/>
          </a:xfrm>
          <a:solidFill>
            <a:schemeClr val="bg1"/>
          </a:solidFill>
        </p:grpSpPr>
        <p:sp>
          <p:nvSpPr>
            <p:cNvPr id="88" name="Rectangle 87"/>
            <p:cNvSpPr/>
            <p:nvPr/>
          </p:nvSpPr>
          <p:spPr>
            <a:xfrm>
              <a:off x="625761" y="1733004"/>
              <a:ext cx="1880540" cy="198512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5760" y="1627362"/>
              <a:ext cx="1634793" cy="26311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urier New" charset="0"/>
                  <a:ea typeface="Courier New" charset="0"/>
                  <a:cs typeface="Courier New" charset="0"/>
                </a:rPr>
                <a:t>Images</a:t>
              </a:r>
              <a:endParaRPr lang="en-US" sz="900" b="1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202058" y="2346253"/>
            <a:ext cx="662506" cy="662506"/>
            <a:chOff x="4044054" y="3681005"/>
            <a:chExt cx="980803" cy="980803"/>
          </a:xfrm>
        </p:grpSpPr>
        <p:sp>
          <p:nvSpPr>
            <p:cNvPr id="85" name="Parallelogram 84"/>
            <p:cNvSpPr/>
            <p:nvPr/>
          </p:nvSpPr>
          <p:spPr>
            <a:xfrm flipH="1">
              <a:off x="4165985" y="3831771"/>
              <a:ext cx="731520" cy="278675"/>
            </a:xfrm>
            <a:prstGeom prst="parallelogram">
              <a:avLst>
                <a:gd name="adj" fmla="val 1093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044054" y="3681005"/>
              <a:ext cx="980803" cy="980803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 flipH="1">
              <a:off x="4475018" y="4167942"/>
              <a:ext cx="4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200227" y="2975327"/>
            <a:ext cx="662506" cy="662506"/>
            <a:chOff x="4044054" y="3681005"/>
            <a:chExt cx="980803" cy="980803"/>
          </a:xfrm>
        </p:grpSpPr>
        <p:sp>
          <p:nvSpPr>
            <p:cNvPr id="82" name="Parallelogram 81"/>
            <p:cNvSpPr/>
            <p:nvPr/>
          </p:nvSpPr>
          <p:spPr>
            <a:xfrm flipH="1">
              <a:off x="4165985" y="3831771"/>
              <a:ext cx="731520" cy="278675"/>
            </a:xfrm>
            <a:prstGeom prst="parallelogram">
              <a:avLst>
                <a:gd name="adj" fmla="val 1093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044054" y="3681005"/>
              <a:ext cx="980803" cy="980803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 flipH="1">
              <a:off x="4475018" y="4167942"/>
              <a:ext cx="4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200227" y="3604401"/>
            <a:ext cx="662506" cy="662506"/>
            <a:chOff x="4044054" y="3681005"/>
            <a:chExt cx="980803" cy="980803"/>
          </a:xfrm>
        </p:grpSpPr>
        <p:sp>
          <p:nvSpPr>
            <p:cNvPr id="79" name="Parallelogram 78"/>
            <p:cNvSpPr/>
            <p:nvPr/>
          </p:nvSpPr>
          <p:spPr>
            <a:xfrm flipH="1">
              <a:off x="4165985" y="3831771"/>
              <a:ext cx="731520" cy="278675"/>
            </a:xfrm>
            <a:prstGeom prst="parallelogram">
              <a:avLst>
                <a:gd name="adj" fmla="val 1093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044054" y="3681005"/>
              <a:ext cx="980803" cy="980803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 flipH="1">
              <a:off x="4475018" y="4167942"/>
              <a:ext cx="4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329" y="2346253"/>
            <a:ext cx="560317" cy="560317"/>
          </a:xfrm>
          <a:prstGeom prst="rect">
            <a:avLst/>
          </a:prstGeom>
        </p:spPr>
      </p:pic>
      <p:pic>
        <p:nvPicPr>
          <p:cNvPr id="78" name="Picture 7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55499" y="3008580"/>
            <a:ext cx="563147" cy="5631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38" y="2691604"/>
            <a:ext cx="229192" cy="229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242" y="3950420"/>
            <a:ext cx="233026" cy="23302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42" y="3323388"/>
            <a:ext cx="229192" cy="229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76695" y="1309405"/>
            <a:ext cx="1282152" cy="1507019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76695" y="1126543"/>
            <a:ext cx="970518" cy="290509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Client/User</a:t>
            </a:r>
            <a:endParaRPr lang="en-US" sz="900" b="1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191727" y="1524699"/>
            <a:ext cx="1052088" cy="2905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90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ocker</a:t>
            </a:r>
            <a:r>
              <a:rPr lang="en-US" sz="9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build</a:t>
            </a:r>
            <a:endParaRPr lang="en-US" sz="9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91726" y="1907491"/>
            <a:ext cx="1052088" cy="2905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9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ocker</a:t>
            </a:r>
            <a:r>
              <a:rPr lang="en-US" sz="9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pull</a:t>
            </a:r>
            <a:endParaRPr lang="en-US" sz="9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191726" y="2287385"/>
            <a:ext cx="1052088" cy="2905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9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ocker</a:t>
            </a:r>
            <a:r>
              <a:rPr lang="en-US" sz="9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run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11797" y="1309405"/>
            <a:ext cx="2050474" cy="1950120"/>
          </a:xfrm>
          <a:prstGeom prst="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107" y="1725551"/>
            <a:ext cx="560317" cy="560317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5278" y="2387878"/>
            <a:ext cx="563147" cy="56314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05" y="2387878"/>
            <a:ext cx="563147" cy="56314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905" y="1721319"/>
            <a:ext cx="563147" cy="56314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/>
          <a:srcRect b="37295"/>
          <a:stretch/>
        </p:blipFill>
        <p:spPr>
          <a:xfrm>
            <a:off x="7067737" y="817079"/>
            <a:ext cx="1264414" cy="708001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6111797" y="1126543"/>
            <a:ext cx="970518" cy="290509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Docker Hub</a:t>
            </a:r>
            <a:endParaRPr lang="en-US" sz="900" b="1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Pie 2"/>
          <p:cNvSpPr/>
          <p:nvPr/>
        </p:nvSpPr>
        <p:spPr>
          <a:xfrm rot="16803681">
            <a:off x="5054598" y="2297919"/>
            <a:ext cx="435836" cy="435600"/>
          </a:xfrm>
          <a:prstGeom prst="pie">
            <a:avLst>
              <a:gd name="adj1" fmla="val 1010533"/>
              <a:gd name="adj2" fmla="val 425064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38998" y="1635727"/>
            <a:ext cx="4268324" cy="1517671"/>
          </a:xfrm>
          <a:custGeom>
            <a:avLst/>
            <a:gdLst>
              <a:gd name="connsiteX0" fmla="*/ 0 w 4268324"/>
              <a:gd name="connsiteY0" fmla="*/ 406718 h 1517671"/>
              <a:gd name="connsiteX1" fmla="*/ 871671 w 4268324"/>
              <a:gd name="connsiteY1" fmla="*/ 99069 h 1517671"/>
              <a:gd name="connsiteX2" fmla="*/ 3067940 w 4268324"/>
              <a:gd name="connsiteY2" fmla="*/ 56340 h 1517671"/>
              <a:gd name="connsiteX3" fmla="*/ 4238714 w 4268324"/>
              <a:gd name="connsiteY3" fmla="*/ 834008 h 1517671"/>
              <a:gd name="connsiteX4" fmla="*/ 3845608 w 4268324"/>
              <a:gd name="connsiteY4" fmla="*/ 987832 h 1517671"/>
              <a:gd name="connsiteX5" fmla="*/ 3059395 w 4268324"/>
              <a:gd name="connsiteY5" fmla="*/ 1517671 h 151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8324" h="1517671">
                <a:moveTo>
                  <a:pt x="0" y="406718"/>
                </a:moveTo>
                <a:cubicBezTo>
                  <a:pt x="180174" y="282091"/>
                  <a:pt x="360348" y="157465"/>
                  <a:pt x="871671" y="99069"/>
                </a:cubicBezTo>
                <a:cubicBezTo>
                  <a:pt x="1382994" y="40673"/>
                  <a:pt x="2506766" y="-66150"/>
                  <a:pt x="3067940" y="56340"/>
                </a:cubicBezTo>
                <a:cubicBezTo>
                  <a:pt x="3629114" y="178830"/>
                  <a:pt x="4109103" y="678759"/>
                  <a:pt x="4238714" y="834008"/>
                </a:cubicBezTo>
                <a:cubicBezTo>
                  <a:pt x="4368325" y="989257"/>
                  <a:pt x="4042161" y="873888"/>
                  <a:pt x="3845608" y="987832"/>
                </a:cubicBezTo>
                <a:cubicBezTo>
                  <a:pt x="3649055" y="1101776"/>
                  <a:pt x="3059395" y="1517671"/>
                  <a:pt x="3059395" y="1517671"/>
                </a:cubicBezTo>
              </a:path>
            </a:pathLst>
          </a:custGeom>
          <a:noFill/>
          <a:ln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ie 95"/>
          <p:cNvSpPr/>
          <p:nvPr/>
        </p:nvSpPr>
        <p:spPr>
          <a:xfrm rot="17073257">
            <a:off x="5053437" y="2955073"/>
            <a:ext cx="435836" cy="435600"/>
          </a:xfrm>
          <a:prstGeom prst="pie">
            <a:avLst>
              <a:gd name="adj1" fmla="val 1010533"/>
              <a:gd name="adj2" fmla="val 42506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2247544" y="1644803"/>
            <a:ext cx="2466021" cy="927481"/>
          </a:xfrm>
          <a:custGeom>
            <a:avLst/>
            <a:gdLst>
              <a:gd name="connsiteX0" fmla="*/ 0 w 2466021"/>
              <a:gd name="connsiteY0" fmla="*/ 790748 h 927481"/>
              <a:gd name="connsiteX1" fmla="*/ 922946 w 2466021"/>
              <a:gd name="connsiteY1" fmla="*/ 124176 h 927481"/>
              <a:gd name="connsiteX2" fmla="*/ 2119357 w 2466021"/>
              <a:gd name="connsiteY2" fmla="*/ 64356 h 927481"/>
              <a:gd name="connsiteX3" fmla="*/ 2461189 w 2466021"/>
              <a:gd name="connsiteY3" fmla="*/ 824932 h 927481"/>
              <a:gd name="connsiteX4" fmla="*/ 2273181 w 2466021"/>
              <a:gd name="connsiteY4" fmla="*/ 833477 h 927481"/>
              <a:gd name="connsiteX5" fmla="*/ 1649338 w 2466021"/>
              <a:gd name="connsiteY5" fmla="*/ 927481 h 92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021" h="927481">
                <a:moveTo>
                  <a:pt x="0" y="790748"/>
                </a:moveTo>
                <a:cubicBezTo>
                  <a:pt x="284860" y="517994"/>
                  <a:pt x="569720" y="245241"/>
                  <a:pt x="922946" y="124176"/>
                </a:cubicBezTo>
                <a:cubicBezTo>
                  <a:pt x="1276172" y="3111"/>
                  <a:pt x="1862983" y="-52437"/>
                  <a:pt x="2119357" y="64356"/>
                </a:cubicBezTo>
                <a:cubicBezTo>
                  <a:pt x="2375731" y="181149"/>
                  <a:pt x="2435552" y="696745"/>
                  <a:pt x="2461189" y="824932"/>
                </a:cubicBezTo>
                <a:cubicBezTo>
                  <a:pt x="2486826" y="953119"/>
                  <a:pt x="2408489" y="816386"/>
                  <a:pt x="2273181" y="833477"/>
                </a:cubicBezTo>
                <a:cubicBezTo>
                  <a:pt x="2137873" y="850568"/>
                  <a:pt x="1649338" y="927481"/>
                  <a:pt x="1649338" y="92748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ie 97"/>
          <p:cNvSpPr/>
          <p:nvPr/>
        </p:nvSpPr>
        <p:spPr>
          <a:xfrm rot="18359148">
            <a:off x="3694775" y="2357290"/>
            <a:ext cx="435836" cy="435600"/>
          </a:xfrm>
          <a:prstGeom prst="pie">
            <a:avLst>
              <a:gd name="adj1" fmla="val 1010533"/>
              <a:gd name="adj2" fmla="val 425064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2230452" y="1622453"/>
            <a:ext cx="3365421" cy="838736"/>
          </a:xfrm>
          <a:custGeom>
            <a:avLst/>
            <a:gdLst>
              <a:gd name="connsiteX0" fmla="*/ 0 w 3365421"/>
              <a:gd name="connsiteY0" fmla="*/ 61068 h 838736"/>
              <a:gd name="connsiteX1" fmla="*/ 1085316 w 3365421"/>
              <a:gd name="connsiteY1" fmla="*/ 52523 h 838736"/>
              <a:gd name="connsiteX2" fmla="*/ 2760292 w 3365421"/>
              <a:gd name="connsiteY2" fmla="*/ 35431 h 838736"/>
              <a:gd name="connsiteX3" fmla="*/ 3358498 w 3365421"/>
              <a:gd name="connsiteY3" fmla="*/ 573816 h 838736"/>
              <a:gd name="connsiteX4" fmla="*/ 3102124 w 3365421"/>
              <a:gd name="connsiteY4" fmla="*/ 838736 h 83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421" h="838736">
                <a:moveTo>
                  <a:pt x="0" y="61068"/>
                </a:moveTo>
                <a:lnTo>
                  <a:pt x="1085316" y="52523"/>
                </a:lnTo>
                <a:cubicBezTo>
                  <a:pt x="1545365" y="48250"/>
                  <a:pt x="2381428" y="-51451"/>
                  <a:pt x="2760292" y="35431"/>
                </a:cubicBezTo>
                <a:cubicBezTo>
                  <a:pt x="3139156" y="122313"/>
                  <a:pt x="3301526" y="439932"/>
                  <a:pt x="3358498" y="573816"/>
                </a:cubicBezTo>
                <a:cubicBezTo>
                  <a:pt x="3415470" y="707700"/>
                  <a:pt x="3102124" y="838736"/>
                  <a:pt x="3102124" y="83873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3131123" y="1560163"/>
            <a:ext cx="2208398" cy="19851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Docker daemon</a:t>
            </a:r>
            <a:endParaRPr lang="en-US" sz="9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96" grpId="0" animBg="1"/>
      <p:bldP spid="94" grpId="0" animBg="1"/>
      <p:bldP spid="98" grpId="0" animBg="1"/>
      <p:bldP spid="9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More</a:t>
            </a:r>
            <a:r>
              <a:rPr lang="mr-IN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…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382" r="38140" b="6317"/>
          <a:stretch/>
        </p:blipFill>
        <p:spPr>
          <a:xfrm>
            <a:off x="2979507" y="205974"/>
            <a:ext cx="5933194" cy="4753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1396" y="2582844"/>
            <a:ext cx="3406385" cy="2366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1206250" y="1735750"/>
            <a:ext cx="6390000" cy="1159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SzPct val="25000"/>
              <a:buFont typeface="Helvetica Neue"/>
              <a:buNone/>
            </a:pPr>
            <a:r>
              <a:rPr lang="en-US" altLang="zh-TW" b="1" dirty="0" smtClean="0">
                <a:latin typeface="Courier New" charset="0"/>
                <a:ea typeface="Courier New" charset="0"/>
                <a:cs typeface="Courier New" charset="0"/>
              </a:rPr>
              <a:t>Workshop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1206250" y="3068650"/>
            <a:ext cx="6866400" cy="1029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Helvetica Neue Light"/>
              <a:buNone/>
            </a:pPr>
            <a:r>
              <a:rPr lang="en-US" sz="1637" i="0" dirty="0" smtClean="0">
                <a:solidFill>
                  <a:srgbClr val="535353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rPr>
              <a:t>Finally!! Here’s the fun part...</a:t>
            </a:r>
            <a:endParaRPr lang="en-US" sz="1637" i="0" dirty="0">
              <a:solidFill>
                <a:srgbClr val="535353"/>
              </a:solidFill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Lab0 - Install Docker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Shape 36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1300" y="1190775"/>
                <a:ext cx="8681400" cy="3461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00" tIns="91400" rIns="91400" bIns="91400" anchor="t" anchorCtr="0">
                <a:noAutofit/>
              </a:bodyPr>
              <a:lstStyle/>
              <a:p>
                <a:pPr marL="342900" lvl="0" indent="-342900">
                  <a:lnSpc>
                    <a:spcPct val="115000"/>
                  </a:lnSpc>
                  <a:buClrTx/>
                  <a:buSzPct val="125000"/>
                  <a:buFont typeface="Arial" charset="0"/>
                  <a:buChar char="•"/>
                </a:pPr>
                <a:r>
                  <a:rPr lang="en-US" sz="2400" u="sng" dirty="0" smtClean="0">
                    <a:latin typeface="Courier New" charset="0"/>
                    <a:ea typeface="Courier New" charset="0"/>
                    <a:cs typeface="Courier New" charset="0"/>
                    <a:sym typeface="Trebuchet MS"/>
                  </a:rPr>
                  <a:t>https://docs.docker.com/engine/installation/</a:t>
                </a:r>
              </a:p>
              <a:p>
                <a:pPr marL="342900" lvl="0" indent="-342900">
                  <a:lnSpc>
                    <a:spcPct val="115000"/>
                  </a:lnSpc>
                  <a:buClrTx/>
                  <a:buSzPct val="125000"/>
                  <a:buFont typeface="Arial" charset="0"/>
                  <a:buChar char="•"/>
                </a:pPr>
                <a:r>
                  <a:rPr lang="en-US" sz="2400" u="sng" dirty="0">
                    <a:latin typeface="Courier New" charset="0"/>
                    <a:ea typeface="Courier New" charset="0"/>
                    <a:cs typeface="Courier New" charset="0"/>
                  </a:rPr>
                  <a:t>https://</a:t>
                </a:r>
                <a:r>
                  <a:rPr lang="en-US" sz="2400" u="sng" dirty="0" err="1">
                    <a:latin typeface="Courier New" charset="0"/>
                    <a:ea typeface="Courier New" charset="0"/>
                    <a:cs typeface="Courier New" charset="0"/>
                  </a:rPr>
                  <a:t>docs.docker.com</a:t>
                </a:r>
                <a:r>
                  <a:rPr lang="en-US" sz="2400" u="sng" dirty="0">
                    <a:latin typeface="Courier New" charset="0"/>
                    <a:ea typeface="Courier New" charset="0"/>
                    <a:cs typeface="Courier New" charset="0"/>
                  </a:rPr>
                  <a:t>/toolbox/overview</a:t>
                </a:r>
                <a:r>
                  <a:rPr lang="en-US" sz="2400" u="sng" dirty="0" smtClean="0">
                    <a:latin typeface="Courier New" charset="0"/>
                    <a:ea typeface="Courier New" charset="0"/>
                    <a:cs typeface="Courier New" charset="0"/>
                  </a:rPr>
                  <a:t>/</a:t>
                </a:r>
              </a:p>
              <a:p>
                <a:pPr marL="342900" indent="-342900">
                  <a:lnSpc>
                    <a:spcPct val="115000"/>
                  </a:lnSpc>
                  <a:buClrTx/>
                  <a:buSzPct val="125000"/>
                  <a:buFont typeface="Arial" charset="0"/>
                  <a:buChar char="•"/>
                </a:pPr>
                <a:r>
                  <a:rPr lang="en-US" altLang="zh-TW" sz="2400" dirty="0">
                    <a:latin typeface="Courier New" charset="0"/>
                    <a:ea typeface="Courier New" charset="0"/>
                    <a:cs typeface="Courier New" charset="0"/>
                  </a:rPr>
                  <a:t>Docker Toolbox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mr-IN" altLang="zh-TW" sz="2400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zh-TW" sz="2400" i="1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</m:ctrlPr>
                          </m:eqArrPr>
                          <m:e>
                            <m:r>
                              <a:rPr lang="en-US" altLang="zh-TW" sz="2400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𝑔𝑖𝑡</m:t>
                            </m:r>
                          </m:e>
                          <m:e>
                            <m:r>
                              <a:rPr lang="en-US" altLang="zh-TW" sz="2400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𝑣𝑖𝑟𝑡𝑢𝑎𝑙𝑏𝑜𝑥</m:t>
                            </m:r>
                          </m:e>
                        </m:eqArr>
                      </m:e>
                    </m:d>
                  </m:oMath>
                </a14:m>
                <a:endParaRPr lang="en-US" sz="2400" u="sng" dirty="0" smtClean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300789" lvl="2" indent="-300789">
                  <a:lnSpc>
                    <a:spcPct val="115000"/>
                  </a:lnSpc>
                  <a:buClrTx/>
                  <a:buSzPct val="100000"/>
                </a:pPr>
                <a:endParaRPr lang="en-US" sz="2000" dirty="0" smtClean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300789" lvl="2" indent="-300789">
                  <a:lnSpc>
                    <a:spcPct val="115000"/>
                  </a:lnSpc>
                  <a:buClrTx/>
                  <a:buSzPct val="100000"/>
                </a:pP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	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	curl </a:t>
                </a:r>
                <a:r>
                  <a:rPr lang="mr-IN" sz="2000" dirty="0" smtClean="0">
                    <a:latin typeface="Courier New" charset="0"/>
                    <a:ea typeface="Courier New" charset="0"/>
                    <a:cs typeface="Courier New" charset="0"/>
                  </a:rPr>
                  <a:t>–</a:t>
                </a:r>
                <a:r>
                  <a:rPr lang="en-US" sz="2000" dirty="0" err="1" smtClean="0">
                    <a:latin typeface="Courier New" charset="0"/>
                    <a:ea typeface="Courier New" charset="0"/>
                    <a:cs typeface="Courier New" charset="0"/>
                  </a:rPr>
                  <a:t>fsSL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 “https://</a:t>
                </a:r>
                <a:r>
                  <a:rPr lang="en-US" sz="2000" dirty="0" err="1" smtClean="0">
                    <a:latin typeface="Courier New" charset="0"/>
                    <a:ea typeface="Courier New" charset="0"/>
                    <a:cs typeface="Courier New" charset="0"/>
                  </a:rPr>
                  <a:t>get.docker.com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/” | </a:t>
                </a:r>
                <a:r>
                  <a:rPr lang="en-US" sz="2000" dirty="0" err="1" smtClean="0">
                    <a:latin typeface="Courier New" charset="0"/>
                    <a:ea typeface="Courier New" charset="0"/>
                    <a:cs typeface="Courier New" charset="0"/>
                  </a:rPr>
                  <a:t>sh</a:t>
                </a:r>
                <a:endParaRPr lang="en-US" sz="2000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300789" lvl="2" indent="-300789">
                  <a:lnSpc>
                    <a:spcPct val="115000"/>
                  </a:lnSpc>
                  <a:buClrTx/>
                  <a:buSzPct val="100000"/>
                </a:pPr>
                <a:r>
                  <a:rPr lang="en-US" altLang="zh-TW" sz="2000" dirty="0">
                    <a:latin typeface="Courier New" charset="0"/>
                    <a:ea typeface="Courier New" charset="0"/>
                    <a:cs typeface="Courier New" charset="0"/>
                  </a:rPr>
                  <a:t>		</a:t>
                </a:r>
                <a:r>
                  <a:rPr lang="en-US" altLang="zh-TW" sz="2000" dirty="0" err="1">
                    <a:latin typeface="Courier New" charset="0"/>
                    <a:ea typeface="Courier New" charset="0"/>
                    <a:cs typeface="Courier New" charset="0"/>
                  </a:rPr>
                  <a:t>docker</a:t>
                </a:r>
                <a:r>
                  <a:rPr lang="en-US" altLang="zh-TW" sz="2000" dirty="0">
                    <a:latin typeface="Courier New" charset="0"/>
                    <a:ea typeface="Courier New" charset="0"/>
                    <a:cs typeface="Courier New" charset="0"/>
                  </a:rPr>
                  <a:t> --version</a:t>
                </a:r>
              </a:p>
              <a:p>
                <a:pPr marL="300789" lvl="2" indent="-300789">
                  <a:lnSpc>
                    <a:spcPct val="115000"/>
                  </a:lnSpc>
                  <a:buClrTx/>
                  <a:buSzPct val="100000"/>
                </a:pP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		</a:t>
                </a:r>
                <a:r>
                  <a:rPr lang="en-US" sz="2000" dirty="0" err="1" smtClean="0">
                    <a:latin typeface="Courier New" charset="0"/>
                    <a:ea typeface="Courier New" charset="0"/>
                    <a:cs typeface="Courier New" charset="0"/>
                  </a:rPr>
                  <a:t>docker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run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hello-world</a:t>
                </a:r>
              </a:p>
              <a:p>
                <a:pPr marL="300789" lvl="0" indent="-300789">
                  <a:lnSpc>
                    <a:spcPct val="115000"/>
                  </a:lnSpc>
                  <a:buClrTx/>
                  <a:buSzPct val="100000"/>
                </a:pPr>
                <a:endParaRPr lang="en-US" dirty="0" smtClean="0">
                  <a:latin typeface="Courier New" charset="0"/>
                  <a:ea typeface="Courier New" charset="0"/>
                  <a:cs typeface="Courier New" charset="0"/>
                  <a:sym typeface="Trebuchet MS"/>
                </a:endParaRPr>
              </a:p>
            </p:txBody>
          </p:sp>
        </mc:Choice>
        <mc:Fallback>
          <p:sp>
            <p:nvSpPr>
              <p:cNvPr id="367" name="Shape 36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1300" y="1190775"/>
                <a:ext cx="8681400" cy="3461436"/>
              </a:xfrm>
              <a:prstGeom prst="rect">
                <a:avLst/>
              </a:prstGeom>
              <a:blipFill rotWithShape="0">
                <a:blip r:embed="rId3"/>
                <a:stretch>
                  <a:fillRect l="-1475" t="-1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59" y="2326887"/>
            <a:ext cx="689712" cy="6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1206250" y="1735750"/>
            <a:ext cx="6390000" cy="1159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3427"/>
              </a:buClr>
              <a:buSzPct val="25000"/>
              <a:buFont typeface="Helvetica Neue"/>
              <a:buNone/>
            </a:pPr>
            <a:r>
              <a:rPr lang="en-US" altLang="zh-TW" b="1" dirty="0" smtClean="0">
                <a:latin typeface="Courier New" charset="0"/>
                <a:ea typeface="Courier New" charset="0"/>
                <a:cs typeface="Courier New" charset="0"/>
              </a:rPr>
              <a:t>What is Docker?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1206250" y="3068650"/>
            <a:ext cx="6866400" cy="1029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535353"/>
              </a:buClr>
              <a:buSzPct val="25000"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Docker is the world’s leading software container platform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637" dirty="0">
              <a:solidFill>
                <a:srgbClr val="535353"/>
              </a:solidFill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4" y="221644"/>
            <a:ext cx="2377440" cy="8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 Description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lvl="0" indent="-300789">
              <a:lnSpc>
                <a:spcPct val="115000"/>
              </a:lnSpc>
              <a:buClrTx/>
              <a:buSzPct val="100000"/>
            </a:pPr>
            <a:endParaRPr lang="en-US" dirty="0" smtClean="0"/>
          </a:p>
          <a:p>
            <a:pPr marL="300789" lvl="0" indent="-300789">
              <a:lnSpc>
                <a:spcPct val="115000"/>
              </a:lnSpc>
              <a:buClrTx/>
              <a:buSzPct val="100000"/>
            </a:pPr>
            <a:endParaRPr lang="en-US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6" name="Shape 367"/>
          <p:cNvSpPr txBox="1">
            <a:spLocks/>
          </p:cNvSpPr>
          <p:nvPr/>
        </p:nvSpPr>
        <p:spPr>
          <a:xfrm>
            <a:off x="231300" y="1190775"/>
            <a:ext cx="7719626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</a:t>
            </a:r>
            <a:r>
              <a:rPr lang="en-US" altLang="zh-TW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Trinity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742950" indent="-28575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D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ocker</a:t>
            </a:r>
            <a:r>
              <a:rPr lang="zh-TW" alt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Machine</a:t>
            </a:r>
          </a:p>
          <a:p>
            <a:pPr marL="45720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ClrTx/>
              <a:buSzPct val="100000"/>
            </a:pPr>
            <a:r>
              <a:rPr lang="en-US" altLang="zh-TW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altLang="zh-TW" sz="1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create my-</a:t>
            </a:r>
            <a:r>
              <a:rPr lang="en-US" altLang="zh-TW" sz="1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(optional)</a:t>
            </a:r>
            <a:endParaRPr lang="en-US" altLang="zh-TW" sz="1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742950" indent="-28575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zh-TW" alt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Stack</a:t>
            </a:r>
            <a:r>
              <a:rPr lang="zh-TW" alt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(Docker</a:t>
            </a:r>
            <a:r>
              <a:rPr lang="zh-TW" alt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Compose)</a:t>
            </a:r>
          </a:p>
          <a:p>
            <a:pPr marL="742950" indent="-28575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D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ocker</a:t>
            </a:r>
            <a:r>
              <a:rPr lang="zh-TW" altLang="en-US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S</a:t>
            </a:r>
            <a:r>
              <a:rPr lang="en-US" altLang="zh-TW" sz="20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warm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87" y="2430966"/>
            <a:ext cx="4345913" cy="22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 Description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00789" lvl="0" indent="-300789">
              <a:lnSpc>
                <a:spcPct val="115000"/>
              </a:lnSpc>
              <a:buClrTx/>
              <a:buSzPct val="100000"/>
            </a:pPr>
            <a:endParaRPr lang="en-US" dirty="0" smtClean="0"/>
          </a:p>
          <a:p>
            <a:pPr marL="300789" lvl="0" indent="-300789">
              <a:lnSpc>
                <a:spcPct val="115000"/>
              </a:lnSpc>
              <a:buClrTx/>
              <a:buSzPct val="100000"/>
            </a:pPr>
            <a:endParaRPr lang="en-US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7" y="969379"/>
            <a:ext cx="2903767" cy="2803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082" y="87086"/>
            <a:ext cx="2818933" cy="5143500"/>
          </a:xfrm>
          <a:prstGeom prst="rect">
            <a:avLst/>
          </a:prstGeom>
        </p:spPr>
      </p:pic>
      <p:sp>
        <p:nvSpPr>
          <p:cNvPr id="6" name="Shape 367"/>
          <p:cNvSpPr txBox="1">
            <a:spLocks/>
          </p:cNvSpPr>
          <p:nvPr/>
        </p:nvSpPr>
        <p:spPr>
          <a:xfrm>
            <a:off x="231300" y="1190775"/>
            <a:ext cx="7719626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Web app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Monitor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Storage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Orchestration</a:t>
            </a:r>
          </a:p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endParaRPr lang="en-US" sz="2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Key takeaway:</a:t>
            </a:r>
          </a:p>
          <a:p>
            <a:pPr>
              <a:lnSpc>
                <a:spcPct val="115000"/>
              </a:lnSpc>
              <a:buClrTx/>
              <a:buSzPct val="100000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Dockerfile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Lab1 - </a:t>
            </a:r>
            <a:r>
              <a:rPr lang="en-US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Dockerfile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Create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app.py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Create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Dockerfile</a:t>
            </a:r>
            <a:endParaRPr lang="en-US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Build Image</a:t>
            </a: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Run Processes</a:t>
            </a: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Push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Image (optional)</a:t>
            </a:r>
            <a:endParaRPr lang="en-US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22" y="1774395"/>
            <a:ext cx="3456878" cy="33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</a:t>
            </a:r>
            <a:r>
              <a:rPr lang="en-US" altLang="zh-TW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1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Create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app.py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~/Desktop/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Docker/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lab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/Desktop/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Docker/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lab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5000"/>
              </a:lnSpc>
              <a:buClrTx/>
              <a:buSzPct val="100000"/>
            </a:pPr>
            <a:r>
              <a:rPr lang="en-US" altLang="zh-TW" sz="1800" u="sng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curl	https://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raw.githubusercontent.com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acinwinstack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docker_getstartedlab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/master/lab1/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app.py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&gt;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app.py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cat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app.py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18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</a:t>
            </a:r>
            <a:r>
              <a:rPr lang="en-US" altLang="zh-TW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1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Create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app.py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8694"/>
          <a:stretch/>
        </p:blipFill>
        <p:spPr>
          <a:xfrm>
            <a:off x="659407" y="968082"/>
            <a:ext cx="7813398" cy="39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Lab1.2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Create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Dockerfile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115000"/>
              </a:lnSpc>
              <a:buClrTx/>
              <a:buSzPct val="100000"/>
            </a:pPr>
            <a:r>
              <a:rPr lang="en-US" altLang="zh-TW" sz="1800" u="sng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vi 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~/Desktop/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Docker/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lab/Dockerfile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6070"/>
          <a:stretch/>
        </p:blipFill>
        <p:spPr>
          <a:xfrm>
            <a:off x="1081668" y="1394192"/>
            <a:ext cx="6980663" cy="35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Lab1.2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Create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Dockerfile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063073"/>
            <a:ext cx="8681400" cy="39125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numCol="1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https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://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docs.docker.com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/engine/reference/builder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86235"/>
              </p:ext>
            </p:extLst>
          </p:nvPr>
        </p:nvGraphicFramePr>
        <p:xfrm>
          <a:off x="128354" y="1616316"/>
          <a:ext cx="8887291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93"/>
                <a:gridCol w="3290400"/>
                <a:gridCol w="1192530"/>
                <a:gridCol w="3295968"/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Command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Description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Command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Description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FROM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Base image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VOLUME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storage volume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MAINTAINER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maintainer information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USER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username/UID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of container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RUN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Run CLI when building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container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WORKDIR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default working directory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CMD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Run CLI when container launched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ARG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build arguments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image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labels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ONBUILD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triggers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for downstream builders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EXPOSE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Expose port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STOPSIGNAL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system call signal to stop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ENV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environment variables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HEALTHCHECK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how to check container health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ADD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Add file to destination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SHELL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Override default shell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solidFill>
                            <a:srgbClr val="FF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COPY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Copy file to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destination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ENTRYPOINT</a:t>
                      </a:r>
                      <a:endParaRPr lang="zh-TW" altLang="en-US" sz="1100" b="1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Set default</a:t>
                      </a:r>
                      <a:r>
                        <a:rPr lang="en-US" altLang="zh-TW" sz="11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entry command</a:t>
                      </a:r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1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7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Lab1.3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Build Image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 build </a:t>
            </a:r>
            <a:r>
              <a:rPr lang="mr-IN" altLang="zh-TW" sz="18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t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</a:rPr>
              <a:t>get_started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~/Desktop/Docker/lab1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images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95961" y="1760632"/>
            <a:ext cx="5916739" cy="3082940"/>
            <a:chOff x="-4765963" y="-1508677"/>
            <a:chExt cx="6982690" cy="36383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23636" b="95449"/>
            <a:stretch/>
          </p:blipFill>
          <p:spPr>
            <a:xfrm>
              <a:off x="-4765963" y="-1508677"/>
              <a:ext cx="6982690" cy="2340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t="4551" r="23636" b="75516"/>
            <a:stretch/>
          </p:blipFill>
          <p:spPr>
            <a:xfrm>
              <a:off x="-4765963" y="-1274619"/>
              <a:ext cx="6982690" cy="10252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60274" r="23636"/>
            <a:stretch/>
          </p:blipFill>
          <p:spPr>
            <a:xfrm>
              <a:off x="-4765963" y="86380"/>
              <a:ext cx="6982690" cy="2043301"/>
            </a:xfrm>
            <a:prstGeom prst="rect">
              <a:avLst/>
            </a:prstGeom>
          </p:spPr>
        </p:pic>
        <p:sp>
          <p:nvSpPr>
            <p:cNvPr id="19" name="Shape 367"/>
            <p:cNvSpPr txBox="1">
              <a:spLocks/>
            </p:cNvSpPr>
            <p:nvPr/>
          </p:nvSpPr>
          <p:spPr>
            <a:xfrm>
              <a:off x="-4765963" y="-251008"/>
              <a:ext cx="6982690" cy="329281"/>
            </a:xfrm>
            <a:prstGeom prst="rect">
              <a:avLst/>
            </a:prstGeom>
            <a:solidFill>
              <a:schemeClr val="tx1"/>
            </a:solidFill>
            <a:ln w="38100" cmpd="dbl">
              <a:solidFill>
                <a:schemeClr val="bg1"/>
              </a:solidFill>
            </a:ln>
          </p:spPr>
          <p:txBody>
            <a:bodyPr lIns="91400" tIns="91400" rIns="91400" bIns="91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0" marR="0" lvl="1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0" marR="0" lvl="2" indent="914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0" marR="0" lvl="3" indent="1371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0" marR="0" lvl="4" indent="1828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0" marR="0" lvl="5" indent="2286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0" marR="0" lvl="6" indent="274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0" marR="0" lvl="7" indent="3200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0" marR="0" lvl="8" indent="3657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3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15000"/>
                </a:lnSpc>
                <a:buClrTx/>
                <a:buSzPct val="100000"/>
              </a:pPr>
              <a:r>
                <a:rPr lang="en-US" altLang="zh-TW" sz="18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  <a:sym typeface="Trebuchet MS"/>
                </a:rPr>
                <a:t>...</a:t>
              </a:r>
              <a:endParaRPr lang="en-US" altLang="zh-TW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  <a:sym typeface="Trebuchet M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4765963" y="-1507260"/>
              <a:ext cx="6982690" cy="36369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1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4</a:t>
            </a: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Run Process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800" u="sng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run -d --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--name test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get_started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45073" y="2017882"/>
            <a:ext cx="7277882" cy="2290153"/>
            <a:chOff x="1045073" y="2017882"/>
            <a:chExt cx="7277882" cy="2290153"/>
          </a:xfrm>
        </p:grpSpPr>
        <p:grpSp>
          <p:nvGrpSpPr>
            <p:cNvPr id="2" name="Group 1"/>
            <p:cNvGrpSpPr/>
            <p:nvPr/>
          </p:nvGrpSpPr>
          <p:grpSpPr>
            <a:xfrm>
              <a:off x="4195093" y="2078158"/>
              <a:ext cx="4127862" cy="2169602"/>
              <a:chOff x="3605349" y="1817963"/>
              <a:chExt cx="4127862" cy="216960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059680" y="1817963"/>
                <a:ext cx="2673531" cy="21696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localhost</a:t>
                </a:r>
                <a:endParaRPr lang="en-US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Host</a:t>
                </a:r>
                <a:r>
                  <a:rPr lang="en-US" sz="11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11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Machine)</a:t>
                </a:r>
                <a:endParaRPr lang="en-US" sz="11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396445" y="1944117"/>
                <a:ext cx="1197429" cy="9717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test</a:t>
                </a:r>
              </a:p>
              <a:p>
                <a:pPr algn="r"/>
                <a:r>
                  <a:rPr lang="en-US" sz="900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(Container)</a:t>
                </a:r>
                <a:endParaRPr lang="en-US" sz="9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180908" y="2270417"/>
                <a:ext cx="431072" cy="3191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80</a:t>
                </a:r>
                <a:endParaRPr lang="en-US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3"/>
                <a:endCxn id="10" idx="1"/>
              </p:cNvCxnSpPr>
              <p:nvPr/>
            </p:nvCxnSpPr>
            <p:spPr>
              <a:xfrm>
                <a:off x="3605349" y="2902764"/>
                <a:ext cx="123879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4844143" y="2743200"/>
                <a:ext cx="431072" cy="3191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80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65266" b="59596"/>
            <a:stretch/>
          </p:blipFill>
          <p:spPr>
            <a:xfrm>
              <a:off x="1045073" y="2017882"/>
              <a:ext cx="3150020" cy="22901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659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lvl="0">
              <a:buSzPct val="25000"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Lab1.4 </a:t>
            </a:r>
            <a:r>
              <a:rPr lang="en-US" altLang="zh-TW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Run Process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800" u="sng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run -d --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--name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test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zh-TW" sz="18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p 80:80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get_started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45073" y="2017882"/>
            <a:ext cx="7277882" cy="2290153"/>
            <a:chOff x="1045073" y="2017882"/>
            <a:chExt cx="7277882" cy="2290153"/>
          </a:xfrm>
        </p:grpSpPr>
        <p:sp>
          <p:nvSpPr>
            <p:cNvPr id="15" name="Rectangle 14"/>
            <p:cNvSpPr/>
            <p:nvPr/>
          </p:nvSpPr>
          <p:spPr>
            <a:xfrm>
              <a:off x="5649424" y="2078158"/>
              <a:ext cx="2673531" cy="21696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localhost</a:t>
              </a:r>
              <a:endPara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(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Host</a:t>
              </a:r>
              <a:r>
                <a:rPr lang="en-US" sz="11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1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Machine)</a:t>
              </a:r>
              <a:endParaRPr lang="en-US" sz="11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86189" y="2204312"/>
              <a:ext cx="1197429" cy="9717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test</a:t>
              </a:r>
            </a:p>
            <a:p>
              <a:pPr algn="r"/>
              <a:r>
                <a:rPr lang="en-US" sz="900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(Container)</a:t>
              </a:r>
              <a:endParaRPr lang="en-US" sz="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70652" y="2530612"/>
              <a:ext cx="431072" cy="3191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80</a:t>
              </a:r>
              <a:endPara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cxnSp>
          <p:nvCxnSpPr>
            <p:cNvPr id="18" name="Straight Arrow Connector 17"/>
            <p:cNvCxnSpPr>
              <a:stCxn id="37" idx="3"/>
            </p:cNvCxnSpPr>
            <p:nvPr/>
          </p:nvCxnSpPr>
          <p:spPr>
            <a:xfrm>
              <a:off x="4195093" y="3162959"/>
              <a:ext cx="12387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flipV="1">
              <a:off x="5864959" y="2690176"/>
              <a:ext cx="905693" cy="472783"/>
            </a:xfrm>
            <a:prstGeom prst="bentConnector3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433887" y="3003395"/>
              <a:ext cx="431072" cy="3191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80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/>
            <a:srcRect r="65266" b="59596"/>
            <a:stretch/>
          </p:blipFill>
          <p:spPr>
            <a:xfrm>
              <a:off x="1045073" y="2017882"/>
              <a:ext cx="3150020" cy="22901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866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App Development Changes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" name="Multidocument 2"/>
          <p:cNvSpPr/>
          <p:nvPr/>
        </p:nvSpPr>
        <p:spPr>
          <a:xfrm>
            <a:off x="474513" y="1075766"/>
            <a:ext cx="2621490" cy="1721223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180000">
              <a:buFont typeface="Arial" charset="0"/>
              <a:buChar char="•"/>
            </a:pPr>
            <a:r>
              <a:rPr lang="en-US" sz="1800" dirty="0" smtClean="0">
                <a:solidFill>
                  <a:sysClr val="windowText" lastClr="000000"/>
                </a:solidFill>
              </a:rPr>
              <a:t>Huge Applications</a:t>
            </a:r>
          </a:p>
          <a:p>
            <a:pPr indent="-180000">
              <a:buFont typeface="Arial" charset="0"/>
              <a:buChar char="•"/>
            </a:pPr>
            <a:r>
              <a:rPr lang="en-US" sz="1800" dirty="0" smtClean="0">
                <a:solidFill>
                  <a:sysClr val="windowText" lastClr="000000"/>
                </a:solidFill>
              </a:rPr>
              <a:t>Hours to Build</a:t>
            </a:r>
          </a:p>
          <a:p>
            <a:pPr indent="-180000">
              <a:buFont typeface="Arial" charset="0"/>
              <a:buChar char="•"/>
            </a:pPr>
            <a:r>
              <a:rPr lang="en-US" sz="1800" dirty="0" smtClean="0">
                <a:solidFill>
                  <a:sysClr val="windowText" lastClr="000000"/>
                </a:solidFill>
              </a:rPr>
              <a:t>Huge Downtime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4" name="Cloud 3"/>
          <p:cNvSpPr/>
          <p:nvPr/>
        </p:nvSpPr>
        <p:spPr>
          <a:xfrm>
            <a:off x="4195482" y="2353235"/>
            <a:ext cx="4717218" cy="2561665"/>
          </a:xfrm>
          <a:prstGeom prst="clou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0000">
              <a:buFont typeface="Arial" charset="0"/>
              <a:buChar char="•"/>
            </a:pPr>
            <a:r>
              <a:rPr lang="en-US" sz="1800" dirty="0" err="1" smtClean="0">
                <a:solidFill>
                  <a:sysClr val="windowText" lastClr="000000"/>
                </a:solidFill>
              </a:rPr>
              <a:t>Microservices</a:t>
            </a:r>
            <a:endParaRPr lang="en-US" sz="1800" dirty="0" smtClean="0">
              <a:solidFill>
                <a:sysClr val="windowText" lastClr="000000"/>
              </a:solidFill>
            </a:endParaRPr>
          </a:p>
          <a:p>
            <a:pPr indent="-180000">
              <a:buFont typeface="Arial" charset="0"/>
              <a:buChar char="•"/>
            </a:pPr>
            <a:r>
              <a:rPr lang="en-US" sz="1800" dirty="0" smtClean="0">
                <a:solidFill>
                  <a:sysClr val="windowText" lastClr="000000"/>
                </a:solidFill>
              </a:rPr>
              <a:t>Container Deployment</a:t>
            </a:r>
          </a:p>
          <a:p>
            <a:pPr indent="-180000">
              <a:buFont typeface="Arial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</a:rPr>
              <a:t>Independent </a:t>
            </a:r>
            <a:r>
              <a:rPr lang="en-US" sz="1800" dirty="0" smtClean="0">
                <a:solidFill>
                  <a:sysClr val="windowText" lastClr="000000"/>
                </a:solidFill>
              </a:rPr>
              <a:t>Deployments</a:t>
            </a:r>
          </a:p>
          <a:p>
            <a:pPr indent="-180000">
              <a:buFont typeface="Arial" charset="0"/>
              <a:buChar char="•"/>
            </a:pPr>
            <a:r>
              <a:rPr lang="en-US" sz="1800" dirty="0" smtClean="0">
                <a:solidFill>
                  <a:sysClr val="windowText" lastClr="000000"/>
                </a:solidFill>
              </a:rPr>
              <a:t>Fast Version Releases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54" y="1694802"/>
            <a:ext cx="1487548" cy="177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152" y="1158288"/>
            <a:ext cx="1487548" cy="1772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49897"/>
          <a:stretch/>
        </p:blipFill>
        <p:spPr>
          <a:xfrm rot="897752" flipH="1">
            <a:off x="1260443" y="2973176"/>
            <a:ext cx="3251200" cy="16289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18" y="4754880"/>
            <a:ext cx="2551611" cy="278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lvl="0">
              <a:buSzPct val="25000"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Lab1.4 </a:t>
            </a:r>
            <a:r>
              <a:rPr lang="en-US" altLang="zh-TW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Run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Process </a:t>
            </a:r>
            <a:r>
              <a:rPr lang="en-US" altLang="zh-TW" i="1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(optional)</a:t>
            </a:r>
            <a:endParaRPr lang="en-US" sz="3600" b="1" i="1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600" u="sng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run -d --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--name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test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zh-TW" sz="1600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 80:80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</a:rPr>
              <a:t>acinwinstack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getstartedlab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**Try to troubleshoot</a:t>
            </a:r>
            <a:endParaRPr lang="en-US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“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inspect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” or “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logs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” may be useful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Lab1.5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Push Image </a:t>
            </a:r>
            <a:r>
              <a:rPr lang="en-US" altLang="zh-TW" i="1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(optional)</a:t>
            </a:r>
            <a:endParaRPr lang="en-US" sz="3600" b="1" i="1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4"/>
            <a:ext cx="8681400" cy="3652797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login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tag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user_name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image_name:tag</a:t>
            </a:r>
            <a:endParaRPr lang="en-US" altLang="zh-TW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push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user_name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image_name:tag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703"/>
          <a:stretch/>
        </p:blipFill>
        <p:spPr>
          <a:xfrm>
            <a:off x="1988634" y="1063073"/>
            <a:ext cx="5166732" cy="2304595"/>
          </a:xfrm>
          <a:prstGeom prst="rect">
            <a:avLst/>
          </a:prstGeom>
          <a:ln>
            <a:noFill/>
          </a:ln>
          <a:effectLst>
            <a:outerShdw blurRad="292100" dist="139700" dir="2700000" sx="96000" sy="96000" algn="tl" rotWithShape="0">
              <a:srgbClr val="333333">
                <a:alpha val="57000"/>
              </a:srgbClr>
            </a:outerShdw>
          </a:effectLst>
        </p:spPr>
      </p:pic>
      <p:sp>
        <p:nvSpPr>
          <p:cNvPr id="6" name="Shape 367"/>
          <p:cNvSpPr txBox="1">
            <a:spLocks/>
          </p:cNvSpPr>
          <p:nvPr/>
        </p:nvSpPr>
        <p:spPr>
          <a:xfrm>
            <a:off x="1988634" y="3367669"/>
            <a:ext cx="5166732" cy="28993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74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20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657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ClrTx/>
              <a:buSzPct val="100000"/>
            </a:pPr>
            <a:r>
              <a:rPr lang="en-US" altLang="zh-TW" sz="12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https://</a:t>
            </a:r>
            <a:r>
              <a:rPr lang="en-US" altLang="zh-TW" sz="1200" u="sng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hub.docker.com</a:t>
            </a:r>
            <a:endParaRPr lang="en-US" altLang="zh-TW" sz="12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444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Lab1.6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Clean Up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kill test 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test2</a:t>
            </a:r>
            <a:r>
              <a:rPr lang="zh-TW" alt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test3</a:t>
            </a:r>
            <a:endParaRPr lang="en-US" altLang="zh-TW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8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mkdir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~/Desktop/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/lab2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8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exit</a:t>
            </a:r>
            <a:endParaRPr lang="en-US" altLang="zh-TW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961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 102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9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also provides basic orchestration functionalities.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12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Stack</a:t>
            </a:r>
          </a:p>
          <a:p>
            <a:pPr marR="0" lvl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deploy and manage scripts</a:t>
            </a:r>
          </a:p>
          <a:p>
            <a:pPr marL="457200" marR="0" lvl="0" indent="-4572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 Swarm</a:t>
            </a:r>
          </a:p>
          <a:p>
            <a:pPr>
              <a:lnSpc>
                <a:spcPct val="115000"/>
              </a:lnSpc>
              <a:buClrTx/>
              <a:buSzPct val="100000"/>
              <a:defRPr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manage node machines</a:t>
            </a:r>
            <a:endParaRPr lang="en-US" sz="18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2043" y="2229394"/>
            <a:ext cx="4670657" cy="21902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Lab2 </a:t>
            </a:r>
            <a:r>
              <a:rPr lang="mr-IN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–</a:t>
            </a: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docker-compose.yml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Create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docker-compose.yml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Deploy Stack</a:t>
            </a: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docs.docker.com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/compose/compose-file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43" y="2142309"/>
            <a:ext cx="3108543" cy="300119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6175817" y="3091543"/>
            <a:ext cx="12961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374673" y="242098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Lab2.1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docker-compose.yml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vi ~/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Desktop/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</a:rPr>
              <a:t>Docker/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lab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docker-compose.yml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9117" b="36260"/>
          <a:stretch/>
        </p:blipFill>
        <p:spPr>
          <a:xfrm>
            <a:off x="1828799" y="1454673"/>
            <a:ext cx="5486402" cy="34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Lab2.2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D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eploy Stack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zh-TW" alt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swarm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init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deploy </a:t>
            </a:r>
            <a:r>
              <a:rPr lang="mr-IN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–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~/Desktop/Docker/lab2/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get</a:t>
            </a:r>
            <a:b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</a:br>
            <a:r>
              <a:rPr lang="zh-TW" alt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_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ls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service ls</a:t>
            </a:r>
          </a:p>
          <a:p>
            <a:pPr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69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Lab3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Join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Swarm</a:t>
            </a:r>
            <a:r>
              <a:rPr lang="zh-TW" alt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(optional)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184851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Create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-machine (myvm2)</a:t>
            </a: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Swarm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Swarm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9312" b="83069"/>
          <a:stretch/>
        </p:blipFill>
        <p:spPr>
          <a:xfrm>
            <a:off x="251876" y="3166993"/>
            <a:ext cx="8640247" cy="1506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50559" y="1829981"/>
            <a:ext cx="38555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ct val="100000"/>
              <a:buFont typeface="Arial" charset="0"/>
              <a:buChar char="•"/>
            </a:pPr>
            <a:r>
              <a:rPr lang="en-US" altLang="zh-TW" sz="3200" dirty="0">
                <a:latin typeface="Courier New" charset="0"/>
                <a:ea typeface="Courier New" charset="0"/>
                <a:cs typeface="Courier New" charset="0"/>
              </a:rPr>
              <a:t>Replica </a:t>
            </a:r>
            <a:endParaRPr lang="en-US" altLang="zh-TW" sz="3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>
              <a:buSzPct val="100000"/>
            </a:pPr>
            <a:r>
              <a:rPr lang="en-US" altLang="zh-TW" sz="3200" dirty="0" smtClean="0">
                <a:latin typeface="Courier New" charset="0"/>
                <a:ea typeface="Courier New" charset="0"/>
                <a:cs typeface="Courier New" charset="0"/>
              </a:rPr>
              <a:t>Orchestration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49144" y="2971050"/>
            <a:ext cx="574765" cy="1898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Lab3.1 </a:t>
            </a:r>
            <a:r>
              <a:rPr lang="en-US" altLang="zh-TW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Init</a:t>
            </a: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/Join Swarm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lnSpc>
                <a:spcPct val="115000"/>
              </a:lnSpc>
              <a:buClrTx/>
              <a:buSzPct val="100000"/>
            </a:pPr>
            <a:r>
              <a:rPr lang="en-US" altLang="zh-TW" sz="1600" u="sng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create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myvm1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create myvm2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ssh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myvm1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(myvm1)~$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swarm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init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(myvm1</a:t>
            </a:r>
            <a:r>
              <a:rPr lang="en-US" altLang="zh-TW" sz="1600" u="sng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)~$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node ls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(myvm1)~$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exit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ssh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myvm2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(myvm2)~$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swarm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join</a:t>
            </a:r>
            <a:r>
              <a:rPr lang="mr-IN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…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000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[COPIED FROM </a:t>
            </a:r>
            <a:r>
              <a:rPr lang="en-US" altLang="zh-TW" sz="1000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”</a:t>
            </a:r>
            <a:r>
              <a:rPr lang="en-US" altLang="zh-TW" sz="1000" i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000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swarm </a:t>
            </a:r>
            <a:r>
              <a:rPr lang="en-US" altLang="zh-TW" sz="1000" i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init</a:t>
            </a:r>
            <a:r>
              <a:rPr lang="en-US" altLang="zh-TW" sz="1000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” IN myvm1</a:t>
            </a:r>
            <a:r>
              <a:rPr lang="en-US" altLang="zh-TW" sz="1000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]</a:t>
            </a:r>
            <a:endParaRPr lang="en-US" altLang="zh-TW" sz="1600" i="1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(myvm2</a:t>
            </a: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)~$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exit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04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Lab3.2 Deploy Stack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-machine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ssh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myvm1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vi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[</a:t>
            </a:r>
            <a:r>
              <a:rPr lang="en-US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use image: </a:t>
            </a:r>
            <a:r>
              <a:rPr lang="en-US" altLang="zh-TW" sz="1600" b="1" i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acinwinstack</a:t>
            </a:r>
            <a:r>
              <a:rPr lang="en-US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/getstartedlab:p80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]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deploy </a:t>
            </a:r>
            <a:r>
              <a:rPr lang="mr-IN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–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  <a:sym typeface="Trebuchet MS"/>
              </a:rPr>
              <a:t>d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592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5789" y="1063073"/>
            <a:ext cx="4740443" cy="3571374"/>
            <a:chOff x="2205789" y="1063073"/>
            <a:chExt cx="4740443" cy="35713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2" r="12605"/>
            <a:stretch/>
          </p:blipFill>
          <p:spPr>
            <a:xfrm>
              <a:off x="2205789" y="1063073"/>
              <a:ext cx="4740443" cy="35713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5789" y="2242086"/>
              <a:ext cx="1298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Nginx</a:t>
              </a: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(Reverse Proxy Service)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2629" y="4223287"/>
              <a:ext cx="1241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Bootstrap</a:t>
              </a: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(Front-end Framework)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9301" y="323268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Rails</a:t>
              </a: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(Web Framework)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30713" y="1063073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Sidekiq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(Background Processing Framework)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9100" y="1063073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Redis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(Storage)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8091" y="2242086"/>
              <a:ext cx="694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bg1"/>
                  </a:solidFill>
                </a:rPr>
                <a:t>Postgresql</a:t>
              </a:r>
              <a:endParaRPr lang="en-US" sz="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(Database)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68127" y="4233447"/>
              <a:ext cx="1254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Elastic</a:t>
              </a:r>
            </a:p>
            <a:p>
              <a:pPr algn="ctr"/>
              <a:r>
                <a:rPr lang="en-US" sz="800" dirty="0" smtClean="0">
                  <a:solidFill>
                    <a:schemeClr val="bg1"/>
                  </a:solidFill>
                </a:rPr>
                <a:t>(DB Search Engine)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Shape 366"/>
          <p:cNvSpPr txBox="1">
            <a:spLocks noGrp="1"/>
          </p:cNvSpPr>
          <p:nvPr>
            <p:ph type="title"/>
          </p:nvPr>
        </p:nvSpPr>
        <p:spPr>
          <a:xfrm>
            <a:off x="231775" y="206375"/>
            <a:ext cx="8680450" cy="85725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What is </a:t>
            </a:r>
            <a:r>
              <a:rPr lang="en-US" altLang="zh-TW" sz="3600" b="1" i="0" u="sng" strike="noStrike" cap="none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Microservices</a:t>
            </a: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Lab4 </a:t>
            </a:r>
            <a:r>
              <a:rPr lang="mr-IN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–</a:t>
            </a:r>
            <a:r>
              <a:rPr lang="en-US" u="sng" dirty="0">
                <a:latin typeface="Courier New" charset="0"/>
                <a:ea typeface="Courier New" charset="0"/>
                <a:cs typeface="Courier New" charset="0"/>
                <a:sym typeface="Helvetica Neue"/>
              </a:rPr>
              <a:t> </a:t>
            </a:r>
            <a:r>
              <a:rPr lang="en-US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More Services!!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Visualizer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dockersamples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/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visualizer:stable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marL="457200" lvl="0" indent="-457200">
              <a:lnSpc>
                <a:spcPct val="115000"/>
              </a:lnSpc>
              <a:buClrTx/>
              <a:buSzPct val="100000"/>
              <a:buFont typeface="Arial" charset="0"/>
              <a:buChar char="•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Redis</a:t>
            </a:r>
            <a:endParaRPr lang="en-US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>
              <a:lnSpc>
                <a:spcPct val="115000"/>
              </a:lnSpc>
              <a:buClrTx/>
              <a:buSzPct val="100000"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	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redis:latest</a:t>
            </a:r>
            <a:endParaRPr lang="en-US" sz="14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23" y="2159769"/>
            <a:ext cx="3090459" cy="2983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082" y="87086"/>
            <a:ext cx="2818933" cy="51435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7032" y="3628212"/>
            <a:ext cx="900000" cy="9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380" y="3628212"/>
            <a:ext cx="900000" cy="90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Lab4.1 Visualizer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mkdir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~/Desktop/Docker/lab4/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cp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~/Desktop/Docker/lab2/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~/Desktop/Docker/lab4/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vi ~/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Desktop/Docker/lab4/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</a:t>
            </a:r>
            <a:r>
              <a:rPr lang="en-US" altLang="zh-TW" sz="1600" b="1" i="1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[Add deploy: visualizer</a:t>
            </a:r>
            <a:r>
              <a:rPr lang="en-US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] (next page</a:t>
            </a:r>
            <a:r>
              <a:rPr lang="mr-IN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…</a:t>
            </a:r>
            <a:r>
              <a:rPr lang="en-US" altLang="zh-TW" sz="1600" b="1" i="1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)</a:t>
            </a:r>
            <a:endParaRPr lang="en-US" altLang="zh-TW" sz="1600" b="1" i="1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deploy </a:t>
            </a:r>
            <a:r>
              <a:rPr lang="mr-IN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–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Desktop/Docker/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lab4/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/>
            </a:r>
            <a:b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</a:b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t_started_stack</a:t>
            </a:r>
            <a:endParaRPr lang="en-US" altLang="zh-TW" sz="1600" u="sng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306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3713"/>
          <a:stretch/>
        </p:blipFill>
        <p:spPr>
          <a:xfrm>
            <a:off x="1108983" y="6563"/>
            <a:ext cx="6926034" cy="483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1300" y="205975"/>
            <a:ext cx="8681400" cy="85709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u="sng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Lab4.2 </a:t>
            </a:r>
            <a:r>
              <a:rPr lang="en-US" altLang="zh-TW" u="sng" dirty="0" err="1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Redis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67"/>
          <p:cNvSpPr txBox="1">
            <a:spLocks noGrp="1"/>
          </p:cNvSpPr>
          <p:nvPr>
            <p:ph type="body" idx="1"/>
          </p:nvPr>
        </p:nvSpPr>
        <p:spPr>
          <a:xfrm>
            <a:off x="231300" y="1190775"/>
            <a:ext cx="8681400" cy="3461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mkdir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~/Desktop/Docker/lab4/</a:t>
            </a: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cp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~/Desktop/Docker/lab2/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~/Desktop/Docker/lab4/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vi ~/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Desktop/Docker/lab4/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</a:t>
            </a:r>
            <a:r>
              <a:rPr lang="en-US" altLang="zh-TW" sz="1600" b="1" i="1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[Add deploy: </a:t>
            </a:r>
            <a:r>
              <a:rPr lang="en-US" altLang="zh-TW" sz="1600" b="1" i="1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redis</a:t>
            </a:r>
            <a:r>
              <a:rPr lang="en-US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] (next page</a:t>
            </a:r>
            <a:r>
              <a:rPr lang="mr-IN" altLang="zh-TW" sz="1600" b="1" i="1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…</a:t>
            </a:r>
            <a:r>
              <a:rPr lang="en-US" altLang="zh-TW" sz="1600" b="1" i="1" dirty="0">
                <a:latin typeface="Courier New" charset="0"/>
                <a:ea typeface="Courier New" charset="0"/>
                <a:cs typeface="Courier New" charset="0"/>
                <a:sym typeface="Trebuchet MS"/>
              </a:rPr>
              <a:t>)</a:t>
            </a:r>
            <a:endParaRPr lang="en-US" altLang="zh-TW" sz="1600" b="1" i="1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u="sng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mkdir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~/Desktop/Docker/lab4/data/</a:t>
            </a: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stack deploy </a:t>
            </a:r>
            <a:r>
              <a:rPr lang="mr-IN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–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c 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~/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Desktop/Docker/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lab4/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docker-compose.yml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/>
            </a:r>
            <a:b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</a:b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t_started_stack</a:t>
            </a:r>
            <a:endParaRPr lang="en-US" altLang="zh-TW" sz="1600" u="sng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 latinLnBrk="1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stack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get_started_stack</a:t>
            </a:r>
            <a:endParaRPr lang="en-US" altLang="zh-TW" sz="1600" dirty="0" smtClean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r>
              <a:rPr lang="en-US" altLang="zh-TW" sz="1600" u="sng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$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docker</a:t>
            </a:r>
            <a:r>
              <a:rPr lang="en-US" altLang="zh-TW" sz="1600" dirty="0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 </a:t>
            </a:r>
            <a:r>
              <a:rPr lang="en-US" altLang="zh-TW" sz="1600" dirty="0" err="1" smtClean="0">
                <a:latin typeface="Courier New" charset="0"/>
                <a:ea typeface="Courier New" charset="0"/>
                <a:cs typeface="Courier New" charset="0"/>
                <a:sym typeface="Trebuchet MS"/>
              </a:rPr>
              <a:t>ps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  <a:p>
            <a:pPr lvl="0">
              <a:lnSpc>
                <a:spcPct val="115000"/>
              </a:lnSpc>
              <a:buClrTx/>
              <a:buSzPct val="100000"/>
            </a:pPr>
            <a:endParaRPr lang="en-US" altLang="zh-TW" sz="1600" dirty="0">
              <a:latin typeface="Courier New" charset="0"/>
              <a:ea typeface="Courier New" charset="0"/>
              <a:cs typeface="Courier New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3707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07" r="34892" b="10558"/>
          <a:stretch/>
        </p:blipFill>
        <p:spPr>
          <a:xfrm>
            <a:off x="2167054" y="37189"/>
            <a:ext cx="4809892" cy="50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0" y="1884947"/>
            <a:ext cx="9144000" cy="1115353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sz="3000" dirty="0" smtClean="0">
                <a:latin typeface="Courier New" charset="0"/>
                <a:ea typeface="Courier New" charset="0"/>
                <a:cs typeface="Courier New" charset="0"/>
                <a:sym typeface="Helvetica Neue"/>
              </a:rPr>
              <a:t>Getting Started w/ Docker</a:t>
            </a:r>
            <a:endParaRPr lang="en-US" sz="3000" dirty="0">
              <a:latin typeface="Courier New" charset="0"/>
              <a:ea typeface="Courier New" charset="0"/>
              <a:cs typeface="Courier New" charset="0"/>
              <a:sym typeface="Helvetica Neue"/>
            </a:endParaRPr>
          </a:p>
          <a:p>
            <a:pPr algn="ctr">
              <a:buSzPct val="25000"/>
            </a:pP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github.com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acinwinstack</a:t>
            </a:r>
            <a:r>
              <a:rPr lang="en-US" altLang="zh-TW" sz="18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</a:t>
            </a:r>
            <a:r>
              <a:rPr lang="en-US" altLang="zh-TW" sz="1800" dirty="0" err="1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docker_getstartedlab.git</a:t>
            </a:r>
            <a:endParaRPr lang="en-US" sz="1800" b="0" u="sng" dirty="0" smtClean="0">
              <a:solidFill>
                <a:schemeClr val="hlink"/>
              </a:solidFill>
              <a:latin typeface="Courier New" charset="0"/>
              <a:ea typeface="Courier New" charset="0"/>
              <a:cs typeface="Courier New" charset="0"/>
              <a:sym typeface="Helvetica Neue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1400" b="0" dirty="0" smtClean="0">
              <a:solidFill>
                <a:schemeClr val="dk1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1400" b="0" dirty="0">
              <a:solidFill>
                <a:schemeClr val="dk1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0694892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66"/>
          <p:cNvSpPr txBox="1">
            <a:spLocks noGrp="1"/>
          </p:cNvSpPr>
          <p:nvPr>
            <p:ph type="title"/>
          </p:nvPr>
        </p:nvSpPr>
        <p:spPr>
          <a:xfrm>
            <a:off x="231775" y="206375"/>
            <a:ext cx="8680450" cy="85725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What is </a:t>
            </a:r>
            <a:r>
              <a:rPr lang="en-US" altLang="zh-TW" sz="3600" b="1" i="0" u="sng" strike="noStrike" cap="none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Microservices</a:t>
            </a: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65" y="2968359"/>
            <a:ext cx="4626494" cy="175604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8900" t="16380" r="8900" b="16380"/>
          <a:stretch/>
        </p:blipFill>
        <p:spPr>
          <a:xfrm>
            <a:off x="355341" y="1110526"/>
            <a:ext cx="4626492" cy="17560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5"/>
          <a:srcRect t="49897"/>
          <a:stretch/>
        </p:blipFill>
        <p:spPr>
          <a:xfrm rot="897752" flipH="1">
            <a:off x="1726562" y="3206718"/>
            <a:ext cx="2318962" cy="11618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35" y="2568638"/>
            <a:ext cx="463365" cy="4633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68" y="4416580"/>
            <a:ext cx="463365" cy="4633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968" y="3663303"/>
            <a:ext cx="383085" cy="36615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634" y="3663303"/>
            <a:ext cx="383085" cy="36615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300" y="3663303"/>
            <a:ext cx="383085" cy="36615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966" y="3663303"/>
            <a:ext cx="383085" cy="3661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-143" b="-1"/>
          <a:stretch/>
        </p:blipFill>
        <p:spPr>
          <a:xfrm>
            <a:off x="901844" y="1542471"/>
            <a:ext cx="3508371" cy="31500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7102" y="1063073"/>
            <a:ext cx="3505054" cy="3629414"/>
            <a:chOff x="4737102" y="1139158"/>
            <a:chExt cx="3505054" cy="362941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b="18832"/>
            <a:stretch/>
          </p:blipFill>
          <p:spPr>
            <a:xfrm>
              <a:off x="4737102" y="1139158"/>
              <a:ext cx="3505054" cy="255680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65901" b="-1"/>
            <a:stretch/>
          </p:blipFill>
          <p:spPr>
            <a:xfrm>
              <a:off x="4737102" y="3695966"/>
              <a:ext cx="3505054" cy="1072606"/>
            </a:xfrm>
            <a:prstGeom prst="rect">
              <a:avLst/>
            </a:prstGeom>
          </p:spPr>
        </p:pic>
      </p:grpSp>
      <p:sp>
        <p:nvSpPr>
          <p:cNvPr id="9" name="Shape 366"/>
          <p:cNvSpPr txBox="1">
            <a:spLocks noGrp="1"/>
          </p:cNvSpPr>
          <p:nvPr>
            <p:ph type="title"/>
          </p:nvPr>
        </p:nvSpPr>
        <p:spPr>
          <a:xfrm>
            <a:off x="231775" y="206375"/>
            <a:ext cx="8680450" cy="85725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What is </a:t>
            </a:r>
            <a:r>
              <a:rPr lang="en-US" altLang="zh-TW" sz="3600" b="1" i="0" u="sng" strike="noStrike" cap="none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Microservices</a:t>
            </a: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66"/>
          <p:cNvSpPr txBox="1">
            <a:spLocks noGrp="1"/>
          </p:cNvSpPr>
          <p:nvPr>
            <p:ph type="title"/>
          </p:nvPr>
        </p:nvSpPr>
        <p:spPr>
          <a:xfrm>
            <a:off x="231775" y="206375"/>
            <a:ext cx="8680450" cy="85725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What is </a:t>
            </a:r>
            <a:r>
              <a:rPr lang="en-US" altLang="zh-TW" sz="3600" b="1" i="0" u="sng" strike="noStrike" cap="none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Microservices</a:t>
            </a:r>
            <a:r>
              <a:rPr lang="en-US" altLang="zh-TW" sz="3600" b="1" i="0" u="sng" strike="noStrike" cap="none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Helvetica Neue"/>
              </a:rPr>
              <a:t>?</a:t>
            </a:r>
            <a:endParaRPr lang="en-US" sz="3600" b="1" i="0" u="sng" strike="noStrike" cap="none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34795" y="1212973"/>
            <a:ext cx="6874408" cy="1279278"/>
            <a:chOff x="393703" y="1063319"/>
            <a:chExt cx="8357121" cy="15552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/>
            <a:srcRect l="8900" t="16380" r="8900" b="16380"/>
            <a:stretch/>
          </p:blipFill>
          <p:spPr>
            <a:xfrm>
              <a:off x="393703" y="1063625"/>
              <a:ext cx="4095742" cy="155458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8900" t="16164" r="8900" b="16164"/>
            <a:stretch/>
          </p:blipFill>
          <p:spPr>
            <a:xfrm>
              <a:off x="4654024" y="1063319"/>
              <a:ext cx="4096800" cy="15552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150" y="2641599"/>
            <a:ext cx="5219700" cy="199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034" y="4321482"/>
            <a:ext cx="463365" cy="46336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418" y="4843572"/>
            <a:ext cx="2551611" cy="18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迎棧">
  <a:themeElements>
    <a:clrScheme name="迎棧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8871</TotalTime>
  <Words>1326</Words>
  <Application>Microsoft Macintosh PowerPoint</Application>
  <PresentationFormat>On-screen Show (16:9)</PresentationFormat>
  <Paragraphs>414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BiauKai</vt:lpstr>
      <vt:lpstr>Cambria Math</vt:lpstr>
      <vt:lpstr>Courier New</vt:lpstr>
      <vt:lpstr>Georgia</vt:lpstr>
      <vt:lpstr>Helvetica Neue</vt:lpstr>
      <vt:lpstr>Helvetica Neue Light</vt:lpstr>
      <vt:lpstr>Trebuchet MS</vt:lpstr>
      <vt:lpstr>新細明體</vt:lpstr>
      <vt:lpstr>Arial</vt:lpstr>
      <vt:lpstr>迎棧</vt:lpstr>
      <vt:lpstr>Intro to Docker</vt:lpstr>
      <vt:lpstr>Agenda</vt:lpstr>
      <vt:lpstr>Who uses Docker?</vt:lpstr>
      <vt:lpstr>What is Docker?</vt:lpstr>
      <vt:lpstr>App Development Changes</vt:lpstr>
      <vt:lpstr>What is Microservices?</vt:lpstr>
      <vt:lpstr>What is Microservices?</vt:lpstr>
      <vt:lpstr>What is Microservices?</vt:lpstr>
      <vt:lpstr>What is Microservices?</vt:lpstr>
      <vt:lpstr>Containers</vt:lpstr>
      <vt:lpstr>Containers</vt:lpstr>
      <vt:lpstr>Containers</vt:lpstr>
      <vt:lpstr>Containers</vt:lpstr>
      <vt:lpstr>Containers</vt:lpstr>
      <vt:lpstr>We’ve learned what it can do   but...   What is Docker, actually?</vt:lpstr>
      <vt:lpstr>Docker 101</vt:lpstr>
      <vt:lpstr>Docker 101</vt:lpstr>
      <vt:lpstr>Docker 101</vt:lpstr>
      <vt:lpstr>Docker 101</vt:lpstr>
      <vt:lpstr>Docker 101</vt:lpstr>
      <vt:lpstr>Docker Hub</vt:lpstr>
      <vt:lpstr>Docker Hub / Docker Store</vt:lpstr>
      <vt:lpstr>Docker Commands</vt:lpstr>
      <vt:lpstr>docker build [OPTIONS] PATH|URL|-</vt:lpstr>
      <vt:lpstr>docker images [OPTIONS]                   [REPOSITORY[:TAG]]</vt:lpstr>
      <vt:lpstr>docker run [OPTIONS] image                [COMMAND] [ARG…]</vt:lpstr>
      <vt:lpstr>docker run [OPTIONS] image                [COMMAND] [ARG…]</vt:lpstr>
      <vt:lpstr>PowerPoint Presentation</vt:lpstr>
      <vt:lpstr>docker tag SOURCE_IMG[:TAG]            TARGET_IMG[:TAG]</vt:lpstr>
      <vt:lpstr>docker rm [OPTIONS] CONTAINER [CONTAINER]</vt:lpstr>
      <vt:lpstr>docker rmi [OPTIONS] image [IMAGE]</vt:lpstr>
      <vt:lpstr>docker login [OPTIONS] [SERVER]</vt:lpstr>
      <vt:lpstr>docker push [OPTIONS] NAME[:TAG]</vt:lpstr>
      <vt:lpstr>docker push [OPTIONS] NAME[:TAG]</vt:lpstr>
      <vt:lpstr>docker pull [OPTIONS] NAME[:TAG|@DIGEST]</vt:lpstr>
      <vt:lpstr>How does it work?</vt:lpstr>
      <vt:lpstr>More…</vt:lpstr>
      <vt:lpstr>Workshop</vt:lpstr>
      <vt:lpstr>Lab0 - Install Docker</vt:lpstr>
      <vt:lpstr>Lab Description</vt:lpstr>
      <vt:lpstr>Lab Description</vt:lpstr>
      <vt:lpstr>Lab1 - Dockerfile</vt:lpstr>
      <vt:lpstr>Lab1.1 Create app.py</vt:lpstr>
      <vt:lpstr>Lab1.1 Create app.py</vt:lpstr>
      <vt:lpstr>Lab1.2 Create Dockerfile</vt:lpstr>
      <vt:lpstr>Lab1.2 Create Dockerfile</vt:lpstr>
      <vt:lpstr>Lab1.3 Build Image</vt:lpstr>
      <vt:lpstr>Lab1.4 Run Process</vt:lpstr>
      <vt:lpstr>Lab1.4 Run Process</vt:lpstr>
      <vt:lpstr>Lab1.4 Run Process (optional)</vt:lpstr>
      <vt:lpstr>Lab1.5 Push Image (optional)</vt:lpstr>
      <vt:lpstr>Lab1.6 Clean Up</vt:lpstr>
      <vt:lpstr>Docker 102</vt:lpstr>
      <vt:lpstr>Lab2 – docker-compose.yml</vt:lpstr>
      <vt:lpstr>Lab2.1 docker-compose.yml</vt:lpstr>
      <vt:lpstr>Lab2.2 Deploy Stack</vt:lpstr>
      <vt:lpstr>Lab3 Join Swarm (optional)</vt:lpstr>
      <vt:lpstr>Lab3.1 Init/Join Swarm</vt:lpstr>
      <vt:lpstr>Lab3.2 Deploy Stack</vt:lpstr>
      <vt:lpstr>Lab4 – More Services!!</vt:lpstr>
      <vt:lpstr>Lab4.1 Visualizer</vt:lpstr>
      <vt:lpstr>PowerPoint Presentation</vt:lpstr>
      <vt:lpstr>Lab4.2 Redis</vt:lpstr>
      <vt:lpstr>PowerPoint Presentation</vt:lpstr>
      <vt:lpstr>Getting Started w/ Docker https://github.com/acinwinstack/docker_getstartedlab.git  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     </dc:title>
  <cp:lastModifiedBy>Alfie Chen</cp:lastModifiedBy>
  <cp:revision>174</cp:revision>
  <dcterms:modified xsi:type="dcterms:W3CDTF">2018-01-07T13:55:37Z</dcterms:modified>
</cp:coreProperties>
</file>